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45"/>
  </p:notesMasterIdLst>
  <p:sldIdLst>
    <p:sldId id="256" r:id="rId2"/>
    <p:sldId id="389" r:id="rId3"/>
    <p:sldId id="388" r:id="rId4"/>
    <p:sldId id="402" r:id="rId5"/>
    <p:sldId id="405" r:id="rId6"/>
    <p:sldId id="408" r:id="rId7"/>
    <p:sldId id="411" r:id="rId8"/>
    <p:sldId id="414" r:id="rId9"/>
    <p:sldId id="417" r:id="rId10"/>
    <p:sldId id="420" r:id="rId11"/>
    <p:sldId id="423" r:id="rId12"/>
    <p:sldId id="425" r:id="rId13"/>
    <p:sldId id="427" r:id="rId14"/>
    <p:sldId id="429" r:id="rId15"/>
    <p:sldId id="431" r:id="rId16"/>
    <p:sldId id="433" r:id="rId17"/>
    <p:sldId id="435" r:id="rId18"/>
    <p:sldId id="437" r:id="rId19"/>
    <p:sldId id="439" r:id="rId20"/>
    <p:sldId id="441" r:id="rId21"/>
    <p:sldId id="443" r:id="rId22"/>
    <p:sldId id="445" r:id="rId23"/>
    <p:sldId id="447" r:id="rId24"/>
    <p:sldId id="403" r:id="rId25"/>
    <p:sldId id="406" r:id="rId26"/>
    <p:sldId id="409" r:id="rId27"/>
    <p:sldId id="412" r:id="rId28"/>
    <p:sldId id="415" r:id="rId29"/>
    <p:sldId id="418" r:id="rId30"/>
    <p:sldId id="421" r:id="rId31"/>
    <p:sldId id="424" r:id="rId32"/>
    <p:sldId id="426" r:id="rId33"/>
    <p:sldId id="428" r:id="rId34"/>
    <p:sldId id="430" r:id="rId35"/>
    <p:sldId id="432" r:id="rId36"/>
    <p:sldId id="434" r:id="rId37"/>
    <p:sldId id="436" r:id="rId38"/>
    <p:sldId id="438" r:id="rId39"/>
    <p:sldId id="440" r:id="rId40"/>
    <p:sldId id="442" r:id="rId41"/>
    <p:sldId id="444" r:id="rId42"/>
    <p:sldId id="446" r:id="rId43"/>
    <p:sldId id="448" r:id="rId44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46"/>
      <p:bold r:id="rId47"/>
      <p:italic r:id="rId48"/>
      <p:boldItalic r:id="rId49"/>
    </p:embeddedFont>
    <p:embeddedFont>
      <p:font typeface="Open Sans" panose="020B0606030504020204" pitchFamily="34" charset="0"/>
      <p:regular r:id="rId50"/>
      <p:bold r:id="rId51"/>
      <p:italic r:id="rId52"/>
      <p:boldItalic r:id="rId53"/>
    </p:embeddedFont>
    <p:embeddedFont>
      <p:font typeface="Roboto Slab" pitchFamily="2" charset="0"/>
      <p:regular r:id="rId54"/>
      <p:bold r:id="rId55"/>
    </p:embeddedFont>
  </p:embeddedFontLst>
  <p:defaultTextStyle>
    <a:defPPr>
      <a:defRPr lang="ru-RU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7" userDrawn="1">
          <p15:clr>
            <a:srgbClr val="A4A3A4"/>
          </p15:clr>
        </p15:guide>
        <p15:guide id="2" pos="4422" userDrawn="1">
          <p15:clr>
            <a:srgbClr val="A4A3A4"/>
          </p15:clr>
        </p15:guide>
        <p15:guide id="3" pos="5534" userDrawn="1">
          <p15:clr>
            <a:srgbClr val="A4A3A4"/>
          </p15:clr>
        </p15:guide>
        <p15:guide id="4" orient="horz" pos="3003" userDrawn="1">
          <p15:clr>
            <a:srgbClr val="A4A3A4"/>
          </p15:clr>
        </p15:guide>
        <p15:guide id="5" pos="2993" userDrawn="1">
          <p15:clr>
            <a:srgbClr val="A4A3A4"/>
          </p15:clr>
        </p15:guide>
        <p15:guide id="6" pos="3674" userDrawn="1">
          <p15:clr>
            <a:srgbClr val="A4A3A4"/>
          </p15:clr>
        </p15:guide>
        <p15:guide id="7" pos="1837" userDrawn="1">
          <p15:clr>
            <a:srgbClr val="A4A3A4"/>
          </p15:clr>
        </p15:guide>
        <p15:guide id="8" pos="3901" userDrawn="1">
          <p15:clr>
            <a:srgbClr val="A4A3A4"/>
          </p15:clr>
        </p15:guide>
        <p15:guide id="9" pos="2086" userDrawn="1">
          <p15:clr>
            <a:srgbClr val="A4A3A4"/>
          </p15:clr>
        </p15:guide>
        <p15:guide id="10" pos="2721" userDrawn="1">
          <p15:clr>
            <a:srgbClr val="A4A3A4"/>
          </p15:clr>
        </p15:guide>
        <p15:guide id="13" orient="horz" pos="463" userDrawn="1">
          <p15:clr>
            <a:srgbClr val="A4A3A4"/>
          </p15:clr>
        </p15:guide>
        <p15:guide id="14" pos="2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293E"/>
    <a:srgbClr val="F34F0D"/>
    <a:srgbClr val="08B581"/>
    <a:srgbClr val="777232"/>
    <a:srgbClr val="050607"/>
    <a:srgbClr val="1142A6"/>
    <a:srgbClr val="222530"/>
    <a:srgbClr val="F7F6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72" autoAdjust="0"/>
    <p:restoredTop sz="94692" autoAdjust="0"/>
  </p:normalViewPr>
  <p:slideViewPr>
    <p:cSldViewPr snapToGrid="0">
      <p:cViewPr varScale="1">
        <p:scale>
          <a:sx n="114" d="100"/>
          <a:sy n="114" d="100"/>
        </p:scale>
        <p:origin x="702" y="96"/>
      </p:cViewPr>
      <p:guideLst>
        <p:guide orient="horz" pos="237"/>
        <p:guide pos="4422"/>
        <p:guide pos="5534"/>
        <p:guide orient="horz" pos="3003"/>
        <p:guide pos="2993"/>
        <p:guide pos="3674"/>
        <p:guide pos="1837"/>
        <p:guide pos="3901"/>
        <p:guide pos="2086"/>
        <p:guide pos="2721"/>
        <p:guide orient="horz" pos="463"/>
        <p:guide pos="22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3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2.fntdata"/><Relationship Id="rId50" Type="http://schemas.openxmlformats.org/officeDocument/2006/relationships/font" Target="fonts/font5.fntdata"/><Relationship Id="rId55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1.fntdata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3" Type="http://schemas.openxmlformats.org/officeDocument/2006/relationships/font" Target="fonts/font8.fntdata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4.fntdata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3.fntdata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font" Target="fonts/font6.fntdata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F1B41E-17B3-44CE-8E19-FCB63DD51A28}" type="datetimeFigureOut">
              <a:rPr lang="ru-RU" smtClean="0"/>
              <a:t>27.09.2019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61DEFC-839A-4688-A129-6AA2F4833D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357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10413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11842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1DEFC-839A-4688-A129-6AA2F4833DA1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7875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27.09.2019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1590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27.09.2019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224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27.09.2019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443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27.09.2019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865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27.09.2019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771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27.09.2019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636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27.09.2019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836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27.09.2019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5260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27.09.2019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6069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27.09.2019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515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27.09.2019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4557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06E679-DC75-4745-852D-F583D5FA2C9D}" type="datetimeFigureOut">
              <a:rPr lang="ru-RU" smtClean="0"/>
              <a:t>27.09.2019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179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slide" Target="slide3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slide" Target="slide30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slide" Target="slide31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slide" Target="slide3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slide" Target="slide33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slide" Target="slide34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slide" Target="slide35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slide" Target="slide36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slide" Target="slide37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slide" Target="slide38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slide" Target="slide39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slide" Target="slide40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slide" Target="slide41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slide" Target="slide4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slide" Target="slide43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9.xml"/><Relationship Id="rId3" Type="http://schemas.openxmlformats.org/officeDocument/2006/relationships/image" Target="../media/image3.png"/><Relationship Id="rId21" Type="http://schemas.openxmlformats.org/officeDocument/2006/relationships/slide" Target="slide22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7.xml"/><Relationship Id="rId2" Type="http://schemas.openxmlformats.org/officeDocument/2006/relationships/notesSlide" Target="../notesSlides/notesSlide3.xml"/><Relationship Id="rId16" Type="http://schemas.openxmlformats.org/officeDocument/2006/relationships/slide" Target="slide16.xml"/><Relationship Id="rId20" Type="http://schemas.openxmlformats.org/officeDocument/2006/relationships/slide" Target="slide2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23" Type="http://schemas.openxmlformats.org/officeDocument/2006/relationships/slide" Target="slide18.xml"/><Relationship Id="rId10" Type="http://schemas.openxmlformats.org/officeDocument/2006/relationships/slide" Target="slide10.xml"/><Relationship Id="rId19" Type="http://schemas.openxmlformats.org/officeDocument/2006/relationships/slide" Target="slide20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Relationship Id="rId22" Type="http://schemas.openxmlformats.org/officeDocument/2006/relationships/slide" Target="slide2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slide" Target="slide24.xml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slide" Target="slide25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slide" Target="slide26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slide" Target="slide27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slide" Target="slide28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slide" Target="slide29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2F9FBDD-66A4-4B23-8632-F809FE917B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9" name="Скругленный прямоугольник 18">
            <a:hlinkClick r:id="rId5" action="ppaction://hlinksldjump"/>
          </p:cNvPr>
          <p:cNvSpPr/>
          <p:nvPr/>
        </p:nvSpPr>
        <p:spPr>
          <a:xfrm>
            <a:off x="1075728" y="3306388"/>
            <a:ext cx="2958707" cy="674603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90500" dist="190500" dir="5400000" sx="90000" sy="90000" algn="t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tIns="180000" rIns="360000" bIns="180000" rtlCol="0" anchor="ctr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+mj-lt"/>
              </a:rPr>
              <a:t>Начать игру</a:t>
            </a:r>
          </a:p>
        </p:txBody>
      </p:sp>
      <p:sp>
        <p:nvSpPr>
          <p:cNvPr id="9" name="TextBox 8">
            <a:hlinkClick r:id="rId6" action="ppaction://hlinksldjump"/>
          </p:cNvPr>
          <p:cNvSpPr txBox="1"/>
          <p:nvPr/>
        </p:nvSpPr>
        <p:spPr>
          <a:xfrm>
            <a:off x="574675" y="4428709"/>
            <a:ext cx="39608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ru-RU" sz="1600" b="1" dirty="0">
                <a:solidFill>
                  <a:schemeClr val="bg1"/>
                </a:solidFill>
                <a:latin typeface="Roboto Slab"/>
              </a:rPr>
              <a:t>Правила игры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8775" y="735013"/>
            <a:ext cx="439261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ru-RU" sz="44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День гражданской обороны</a:t>
            </a:r>
          </a:p>
        </p:txBody>
      </p:sp>
    </p:spTree>
    <p:extLst>
      <p:ext uri="{BB962C8B-B14F-4D97-AF65-F5344CB8AC3E}">
        <p14:creationId xmlns:p14="http://schemas.microsoft.com/office/powerpoint/2010/main" val="216416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двумя скругленными соседними углами 14">
            <a:extLst>
              <a:ext uri="{FF2B5EF4-FFF2-40B4-BE49-F238E27FC236}">
                <a16:creationId xmlns:a16="http://schemas.microsoft.com/office/drawing/2014/main" id="{B4CEA052-9B9D-426A-823B-432588BFE5A9}"/>
              </a:ext>
            </a:extLst>
          </p:cNvPr>
          <p:cNvSpPr/>
          <p:nvPr/>
        </p:nvSpPr>
        <p:spPr>
          <a:xfrm rot="10800000">
            <a:off x="2772000" y="-2429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A6293E">
              <a:alpha val="50000"/>
            </a:srgbClr>
          </a:solidFill>
          <a:ln>
            <a:noFill/>
          </a:ln>
          <a:effectLst>
            <a:outerShdw blurRad="127000" dist="127000" dir="5400000" sx="90000" sy="90000" algn="t" rotWithShape="0">
              <a:schemeClr val="accent3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A9B869E-F794-4177-8821-36F0581CA7DB}"/>
              </a:ext>
            </a:extLst>
          </p:cNvPr>
          <p:cNvSpPr/>
          <p:nvPr/>
        </p:nvSpPr>
        <p:spPr>
          <a:xfrm flipH="1">
            <a:off x="358772" y="982994"/>
            <a:ext cx="5565373" cy="1684307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b="1" dirty="0">
                <a:solidFill>
                  <a:prstClr val="black"/>
                </a:solidFill>
                <a:latin typeface="Roboto Slab"/>
              </a:rPr>
              <a:t>В каком году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произошла авария на Чернобыльской АЭС, ставшая крупнейшей техногенной катастрофой? События, происходящие вокруг аварии на Чернобыльской АЭС, использованы </a:t>
            </a:r>
          </a:p>
          <a:p>
            <a:pPr>
              <a:lnSpc>
                <a:spcPct val="114000"/>
              </a:lnSpc>
            </a:pPr>
            <a:r>
              <a:rPr lang="ru-RU" sz="1600" dirty="0">
                <a:solidFill>
                  <a:prstClr val="black"/>
                </a:solidFill>
                <a:latin typeface="Roboto Slab"/>
              </a:rPr>
              <a:t>в художественном замысле серии компьютерных игр S.T.A.L.K.E.R.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44CEE9-178A-4805-9C12-47C6E5CEFFDA}"/>
              </a:ext>
            </a:extLst>
          </p:cNvPr>
          <p:cNvSpPr txBox="1"/>
          <p:nvPr/>
        </p:nvSpPr>
        <p:spPr>
          <a:xfrm>
            <a:off x="4032736" y="109882"/>
            <a:ext cx="12041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1"/>
                </a:solidFill>
                <a:latin typeface="Roboto Slab"/>
              </a:rPr>
              <a:t>Вопрос</a:t>
            </a:r>
          </a:p>
        </p:txBody>
      </p:sp>
      <p:pic>
        <p:nvPicPr>
          <p:cNvPr id="17410" name="Picture 2" descr="ÐÐ°ÑÑÐ¸Ð½ÐºÐ¸ Ð¿Ð¾ Ð·Ð°Ð¿ÑÐ¾ÑÑ ÑÐµÑÐ½Ð¾Ð±ÑÐ»ÑÑÐºÐ°Ñ Ð°Ð²Ð°ÑÐ¸Ñ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13" r="9731"/>
          <a:stretch/>
        </p:blipFill>
        <p:spPr bwMode="auto">
          <a:xfrm>
            <a:off x="6371996" y="1177494"/>
            <a:ext cx="2198793" cy="226091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2210"/>
            <a:ext cx="2032486" cy="2032486"/>
          </a:xfrm>
          <a:prstGeom prst="rect">
            <a:avLst/>
          </a:prstGeom>
        </p:spPr>
      </p:pic>
      <p:sp>
        <p:nvSpPr>
          <p:cNvPr id="9" name="Скругленный прямоугольник 10">
            <a:hlinkClick r:id="rId5" action="ppaction://hlinksldjump"/>
            <a:extLst>
              <a:ext uri="{FF2B5EF4-FFF2-40B4-BE49-F238E27FC236}">
                <a16:creationId xmlns:a16="http://schemas.microsoft.com/office/drawing/2014/main" id="{1EBBD180-3593-455D-ACD6-2BCEC5092E2B}"/>
              </a:ext>
            </a:extLst>
          </p:cNvPr>
          <p:cNvSpPr/>
          <p:nvPr/>
        </p:nvSpPr>
        <p:spPr>
          <a:xfrm>
            <a:off x="1842915" y="4285664"/>
            <a:ext cx="1858169" cy="515261"/>
          </a:xfrm>
          <a:prstGeom prst="roundRect">
            <a:avLst>
              <a:gd name="adj" fmla="val 50000"/>
            </a:avLst>
          </a:prstGeom>
          <a:solidFill>
            <a:srgbClr val="A6293E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907984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двумя скругленными соседними углами 14">
            <a:extLst>
              <a:ext uri="{FF2B5EF4-FFF2-40B4-BE49-F238E27FC236}">
                <a16:creationId xmlns:a16="http://schemas.microsoft.com/office/drawing/2014/main" id="{B4CEA052-9B9D-426A-823B-432588BFE5A9}"/>
              </a:ext>
            </a:extLst>
          </p:cNvPr>
          <p:cNvSpPr/>
          <p:nvPr/>
        </p:nvSpPr>
        <p:spPr>
          <a:xfrm rot="10800000">
            <a:off x="2772000" y="-2429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A6293E">
              <a:alpha val="50000"/>
            </a:srgbClr>
          </a:solidFill>
          <a:ln>
            <a:noFill/>
          </a:ln>
          <a:effectLst>
            <a:outerShdw blurRad="127000" dist="127000" dir="5400000" sx="90000" sy="90000" algn="t" rotWithShape="0">
              <a:schemeClr val="accent3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A9B869E-F794-4177-8821-36F0581CA7DB}"/>
              </a:ext>
            </a:extLst>
          </p:cNvPr>
          <p:cNvSpPr/>
          <p:nvPr/>
        </p:nvSpPr>
        <p:spPr>
          <a:xfrm flipH="1">
            <a:off x="358772" y="982994"/>
            <a:ext cx="5565373" cy="1122871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>
                <a:solidFill>
                  <a:prstClr val="black"/>
                </a:solidFill>
                <a:latin typeface="Roboto Slab"/>
              </a:rPr>
              <a:t>Назовите </a:t>
            </a:r>
            <a:r>
              <a:rPr lang="ru-RU" sz="1600" b="1" dirty="0">
                <a:solidFill>
                  <a:prstClr val="black"/>
                </a:solidFill>
                <a:latin typeface="Roboto Slab"/>
              </a:rPr>
              <a:t>дату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 создания системы гражданской обороны в СССР. Она была образована как местная противовоздушная оборона и являлась составной частью системы ПВО страны.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44CEE9-178A-4805-9C12-47C6E5CEFFDA}"/>
              </a:ext>
            </a:extLst>
          </p:cNvPr>
          <p:cNvSpPr txBox="1"/>
          <p:nvPr/>
        </p:nvSpPr>
        <p:spPr>
          <a:xfrm>
            <a:off x="4032736" y="109882"/>
            <a:ext cx="12041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1"/>
                </a:solidFill>
                <a:latin typeface="Roboto Slab"/>
              </a:rPr>
              <a:t>Вопрос</a:t>
            </a:r>
          </a:p>
        </p:txBody>
      </p:sp>
      <p:pic>
        <p:nvPicPr>
          <p:cNvPr id="20482" name="Picture 2" descr="https://upload.wikimedia.org/wikipedia/commons/9/94/USSR_Civil_Defense_Forces_emblem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1" t="10412" r="2998" b="18372"/>
          <a:stretch/>
        </p:blipFill>
        <p:spPr bwMode="auto">
          <a:xfrm>
            <a:off x="6371995" y="1177494"/>
            <a:ext cx="2198793" cy="226091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2210"/>
            <a:ext cx="2032486" cy="2032486"/>
          </a:xfrm>
          <a:prstGeom prst="rect">
            <a:avLst/>
          </a:prstGeom>
        </p:spPr>
      </p:pic>
      <p:sp>
        <p:nvSpPr>
          <p:cNvPr id="9" name="Скругленный прямоугольник 10">
            <a:hlinkClick r:id="rId5" action="ppaction://hlinksldjump"/>
            <a:extLst>
              <a:ext uri="{FF2B5EF4-FFF2-40B4-BE49-F238E27FC236}">
                <a16:creationId xmlns:a16="http://schemas.microsoft.com/office/drawing/2014/main" id="{1EBBD180-3593-455D-ACD6-2BCEC5092E2B}"/>
              </a:ext>
            </a:extLst>
          </p:cNvPr>
          <p:cNvSpPr/>
          <p:nvPr/>
        </p:nvSpPr>
        <p:spPr>
          <a:xfrm>
            <a:off x="1842915" y="4285664"/>
            <a:ext cx="1858169" cy="515261"/>
          </a:xfrm>
          <a:prstGeom prst="roundRect">
            <a:avLst>
              <a:gd name="adj" fmla="val 50000"/>
            </a:avLst>
          </a:prstGeom>
          <a:solidFill>
            <a:srgbClr val="A6293E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3173016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двумя скругленными соседними углами 14">
            <a:extLst>
              <a:ext uri="{FF2B5EF4-FFF2-40B4-BE49-F238E27FC236}">
                <a16:creationId xmlns:a16="http://schemas.microsoft.com/office/drawing/2014/main" id="{B4CEA052-9B9D-426A-823B-432588BFE5A9}"/>
              </a:ext>
            </a:extLst>
          </p:cNvPr>
          <p:cNvSpPr/>
          <p:nvPr/>
        </p:nvSpPr>
        <p:spPr>
          <a:xfrm rot="10800000">
            <a:off x="2772000" y="-2429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A6293E">
              <a:alpha val="50000"/>
            </a:srgbClr>
          </a:solidFill>
          <a:ln>
            <a:noFill/>
          </a:ln>
          <a:effectLst>
            <a:outerShdw blurRad="127000" dist="127000" dir="5400000" sx="90000" sy="90000" algn="t" rotWithShape="0">
              <a:schemeClr val="accent3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A9B869E-F794-4177-8821-36F0581CA7DB}"/>
              </a:ext>
            </a:extLst>
          </p:cNvPr>
          <p:cNvSpPr/>
          <p:nvPr/>
        </p:nvSpPr>
        <p:spPr>
          <a:xfrm flipH="1">
            <a:off x="358772" y="982994"/>
            <a:ext cx="5565373" cy="1945469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>
                <a:solidFill>
                  <a:prstClr val="black"/>
                </a:solidFill>
                <a:latin typeface="Roboto Slab"/>
              </a:rPr>
              <a:t>Как называется </a:t>
            </a:r>
            <a:r>
              <a:rPr lang="ru-RU" sz="1600" b="1" dirty="0">
                <a:solidFill>
                  <a:prstClr val="black"/>
                </a:solidFill>
                <a:latin typeface="Roboto Slab"/>
              </a:rPr>
              <a:t>поток лучистой энергии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, включающей видимые, ультрафиолетовые и инфракрасные лучи. Оно образуется раскалёнными продуктами ядерного взрыва и раскалённым воздухом, распространяется практически мгновенно и длится, в зависимости от мощности ядерного взрыва, до 20 секунд.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44CEE9-178A-4805-9C12-47C6E5CEFFDA}"/>
              </a:ext>
            </a:extLst>
          </p:cNvPr>
          <p:cNvSpPr txBox="1"/>
          <p:nvPr/>
        </p:nvSpPr>
        <p:spPr>
          <a:xfrm>
            <a:off x="4032736" y="109882"/>
            <a:ext cx="12041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1"/>
                </a:solidFill>
                <a:latin typeface="Roboto Slab"/>
              </a:rPr>
              <a:t>Вопрос</a:t>
            </a:r>
          </a:p>
        </p:txBody>
      </p:sp>
      <p:pic>
        <p:nvPicPr>
          <p:cNvPr id="23554" name="Picture 2" descr="ÐÐ°ÑÑÐ¸Ð½ÐºÐ¸ Ð¿Ð¾ Ð·Ð°Ð¿ÑÐ¾ÑÑ ÑÐ²ÐµÑÐ¾Ð²Ð¾Ðµ Ð¸Ð·Ð»ÑÑÐµÐ½Ð¸Ð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6" r="34598" b="24082"/>
          <a:stretch/>
        </p:blipFill>
        <p:spPr bwMode="auto">
          <a:xfrm>
            <a:off x="6371995" y="1177495"/>
            <a:ext cx="2198793" cy="226091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2210"/>
            <a:ext cx="2032486" cy="2032486"/>
          </a:xfrm>
          <a:prstGeom prst="rect">
            <a:avLst/>
          </a:prstGeom>
        </p:spPr>
      </p:pic>
      <p:sp>
        <p:nvSpPr>
          <p:cNvPr id="9" name="Скругленный прямоугольник 10">
            <a:hlinkClick r:id="rId5" action="ppaction://hlinksldjump"/>
            <a:extLst>
              <a:ext uri="{FF2B5EF4-FFF2-40B4-BE49-F238E27FC236}">
                <a16:creationId xmlns:a16="http://schemas.microsoft.com/office/drawing/2014/main" id="{1EBBD180-3593-455D-ACD6-2BCEC5092E2B}"/>
              </a:ext>
            </a:extLst>
          </p:cNvPr>
          <p:cNvSpPr/>
          <p:nvPr/>
        </p:nvSpPr>
        <p:spPr>
          <a:xfrm>
            <a:off x="1842915" y="4285664"/>
            <a:ext cx="1858169" cy="515261"/>
          </a:xfrm>
          <a:prstGeom prst="roundRect">
            <a:avLst>
              <a:gd name="adj" fmla="val 50000"/>
            </a:avLst>
          </a:prstGeom>
          <a:solidFill>
            <a:srgbClr val="A6293E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4111763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двумя скругленными соседними углами 14">
            <a:extLst>
              <a:ext uri="{FF2B5EF4-FFF2-40B4-BE49-F238E27FC236}">
                <a16:creationId xmlns:a16="http://schemas.microsoft.com/office/drawing/2014/main" id="{B4CEA052-9B9D-426A-823B-432588BFE5A9}"/>
              </a:ext>
            </a:extLst>
          </p:cNvPr>
          <p:cNvSpPr/>
          <p:nvPr/>
        </p:nvSpPr>
        <p:spPr>
          <a:xfrm rot="10800000">
            <a:off x="2772000" y="-2429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A6293E">
              <a:alpha val="50000"/>
            </a:srgbClr>
          </a:solidFill>
          <a:ln>
            <a:noFill/>
          </a:ln>
          <a:effectLst>
            <a:outerShdw blurRad="127000" dist="127000" dir="5400000" sx="90000" sy="90000" algn="t" rotWithShape="0">
              <a:schemeClr val="accent3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A9B869E-F794-4177-8821-36F0581CA7DB}"/>
              </a:ext>
            </a:extLst>
          </p:cNvPr>
          <p:cNvSpPr/>
          <p:nvPr/>
        </p:nvSpPr>
        <p:spPr>
          <a:xfrm flipH="1">
            <a:off x="358772" y="982994"/>
            <a:ext cx="5565373" cy="84215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>
                <a:solidFill>
                  <a:prstClr val="black"/>
                </a:solidFill>
                <a:latin typeface="Roboto Slab"/>
              </a:rPr>
              <a:t>Расшифруйте аббревиатуру </a:t>
            </a:r>
            <a:r>
              <a:rPr lang="ru-RU" sz="1600" b="1" dirty="0">
                <a:solidFill>
                  <a:prstClr val="black"/>
                </a:solidFill>
                <a:latin typeface="Roboto Slab"/>
              </a:rPr>
              <a:t>МЧС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. В России оно было создано 27 декабря 1990 года. В 1991 году его руководителем был назначен Сергей Шойгу.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44CEE9-178A-4805-9C12-47C6E5CEFFDA}"/>
              </a:ext>
            </a:extLst>
          </p:cNvPr>
          <p:cNvSpPr txBox="1"/>
          <p:nvPr/>
        </p:nvSpPr>
        <p:spPr>
          <a:xfrm>
            <a:off x="4032736" y="109882"/>
            <a:ext cx="12041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1"/>
                </a:solidFill>
                <a:latin typeface="Roboto Slab"/>
              </a:rPr>
              <a:t>Вопрос</a:t>
            </a:r>
          </a:p>
        </p:txBody>
      </p:sp>
      <p:pic>
        <p:nvPicPr>
          <p:cNvPr id="26626" name="Picture 2" descr="Great emblem of the Russian Ministry of Emergency Situations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7360" y="1093515"/>
            <a:ext cx="1768062" cy="242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2210"/>
            <a:ext cx="2032486" cy="2032486"/>
          </a:xfrm>
          <a:prstGeom prst="rect">
            <a:avLst/>
          </a:prstGeom>
        </p:spPr>
      </p:pic>
      <p:sp>
        <p:nvSpPr>
          <p:cNvPr id="9" name="Скругленный прямоугольник 10">
            <a:hlinkClick r:id="rId5" action="ppaction://hlinksldjump"/>
            <a:extLst>
              <a:ext uri="{FF2B5EF4-FFF2-40B4-BE49-F238E27FC236}">
                <a16:creationId xmlns:a16="http://schemas.microsoft.com/office/drawing/2014/main" id="{1EBBD180-3593-455D-ACD6-2BCEC5092E2B}"/>
              </a:ext>
            </a:extLst>
          </p:cNvPr>
          <p:cNvSpPr/>
          <p:nvPr/>
        </p:nvSpPr>
        <p:spPr>
          <a:xfrm>
            <a:off x="1842915" y="4285664"/>
            <a:ext cx="1858169" cy="515261"/>
          </a:xfrm>
          <a:prstGeom prst="roundRect">
            <a:avLst>
              <a:gd name="adj" fmla="val 50000"/>
            </a:avLst>
          </a:prstGeom>
          <a:solidFill>
            <a:srgbClr val="A6293E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1794801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двумя скругленными соседними углами 14">
            <a:extLst>
              <a:ext uri="{FF2B5EF4-FFF2-40B4-BE49-F238E27FC236}">
                <a16:creationId xmlns:a16="http://schemas.microsoft.com/office/drawing/2014/main" id="{B4CEA052-9B9D-426A-823B-432588BFE5A9}"/>
              </a:ext>
            </a:extLst>
          </p:cNvPr>
          <p:cNvSpPr/>
          <p:nvPr/>
        </p:nvSpPr>
        <p:spPr>
          <a:xfrm rot="10800000">
            <a:off x="2772000" y="-2429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A6293E">
              <a:alpha val="50000"/>
            </a:srgbClr>
          </a:solidFill>
          <a:ln>
            <a:noFill/>
          </a:ln>
          <a:effectLst>
            <a:outerShdw blurRad="127000" dist="127000" dir="5400000" sx="90000" sy="90000" algn="t" rotWithShape="0">
              <a:schemeClr val="accent3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A9B869E-F794-4177-8821-36F0581CA7DB}"/>
              </a:ext>
            </a:extLst>
          </p:cNvPr>
          <p:cNvSpPr/>
          <p:nvPr/>
        </p:nvSpPr>
        <p:spPr>
          <a:xfrm flipH="1">
            <a:off x="358772" y="982994"/>
            <a:ext cx="5565373" cy="1122871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b="1" dirty="0">
                <a:solidFill>
                  <a:prstClr val="black"/>
                </a:solidFill>
                <a:latin typeface="Roboto Slab"/>
              </a:rPr>
              <a:t>Что нужно делать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, если вы услышите сигнал оповещения населения об угрозе возникновения </a:t>
            </a:r>
          </a:p>
          <a:p>
            <a:pPr>
              <a:lnSpc>
                <a:spcPct val="114000"/>
              </a:lnSpc>
            </a:pPr>
            <a:r>
              <a:rPr lang="ru-RU" sz="1600" dirty="0">
                <a:solidFill>
                  <a:prstClr val="black"/>
                </a:solidFill>
                <a:latin typeface="Roboto Slab"/>
              </a:rPr>
              <a:t>ЧС в мирное время, техногенных аварий и природных катастроф?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44CEE9-178A-4805-9C12-47C6E5CEFFDA}"/>
              </a:ext>
            </a:extLst>
          </p:cNvPr>
          <p:cNvSpPr txBox="1"/>
          <p:nvPr/>
        </p:nvSpPr>
        <p:spPr>
          <a:xfrm>
            <a:off x="4032736" y="109882"/>
            <a:ext cx="12041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white"/>
                </a:solidFill>
                <a:latin typeface="Roboto Slab"/>
              </a:rPr>
              <a:t>Вопрос</a:t>
            </a:r>
          </a:p>
        </p:txBody>
      </p:sp>
      <p:pic>
        <p:nvPicPr>
          <p:cNvPr id="28674" name="Picture 2" descr="ÐÐ°ÑÑÐ¸Ð½ÐºÐ¸ Ð¿Ð¾ Ð·Ð°Ð¿ÑÐ¾ÑÑ ÑÐ¸Ð³Ð½Ð°Ð» Ð²Ð½Ð¸Ð¼Ð°Ð½Ð¸Ðµ Ð²ÑÐµÐ¼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8" t="2570" r="11936" b="347"/>
          <a:stretch/>
        </p:blipFill>
        <p:spPr bwMode="auto">
          <a:xfrm>
            <a:off x="6371995" y="1177495"/>
            <a:ext cx="2198793" cy="226091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2210"/>
            <a:ext cx="2032486" cy="2032486"/>
          </a:xfrm>
          <a:prstGeom prst="rect">
            <a:avLst/>
          </a:prstGeom>
        </p:spPr>
      </p:pic>
      <p:sp>
        <p:nvSpPr>
          <p:cNvPr id="9" name="Скругленный прямоугольник 10">
            <a:hlinkClick r:id="rId5" action="ppaction://hlinksldjump"/>
            <a:extLst>
              <a:ext uri="{FF2B5EF4-FFF2-40B4-BE49-F238E27FC236}">
                <a16:creationId xmlns:a16="http://schemas.microsoft.com/office/drawing/2014/main" id="{1EBBD180-3593-455D-ACD6-2BCEC5092E2B}"/>
              </a:ext>
            </a:extLst>
          </p:cNvPr>
          <p:cNvSpPr/>
          <p:nvPr/>
        </p:nvSpPr>
        <p:spPr>
          <a:xfrm>
            <a:off x="1842915" y="4285664"/>
            <a:ext cx="1858169" cy="515261"/>
          </a:xfrm>
          <a:prstGeom prst="roundRect">
            <a:avLst>
              <a:gd name="adj" fmla="val 50000"/>
            </a:avLst>
          </a:prstGeom>
          <a:solidFill>
            <a:srgbClr val="A6293E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1483521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двумя скругленными соседними углами 14">
            <a:extLst>
              <a:ext uri="{FF2B5EF4-FFF2-40B4-BE49-F238E27FC236}">
                <a16:creationId xmlns:a16="http://schemas.microsoft.com/office/drawing/2014/main" id="{B4CEA052-9B9D-426A-823B-432588BFE5A9}"/>
              </a:ext>
            </a:extLst>
          </p:cNvPr>
          <p:cNvSpPr/>
          <p:nvPr/>
        </p:nvSpPr>
        <p:spPr>
          <a:xfrm rot="10800000">
            <a:off x="2772000" y="-2429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A6293E">
              <a:alpha val="50000"/>
            </a:srgbClr>
          </a:solidFill>
          <a:ln>
            <a:noFill/>
          </a:ln>
          <a:effectLst>
            <a:outerShdw blurRad="127000" dist="127000" dir="5400000" sx="90000" sy="90000" algn="t" rotWithShape="0">
              <a:schemeClr val="accent3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A9B869E-F794-4177-8821-36F0581CA7DB}"/>
              </a:ext>
            </a:extLst>
          </p:cNvPr>
          <p:cNvSpPr/>
          <p:nvPr/>
        </p:nvSpPr>
        <p:spPr>
          <a:xfrm flipH="1">
            <a:off x="358772" y="982994"/>
            <a:ext cx="5565373" cy="1122871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b="1">
                <a:solidFill>
                  <a:prstClr val="black"/>
                </a:solidFill>
                <a:latin typeface="Roboto Slab"/>
              </a:rPr>
              <a:t>Как называется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устройство для тушения очага пожара? В конце </a:t>
            </a:r>
            <a:r>
              <a:rPr lang="en-US" sz="1600">
                <a:solidFill>
                  <a:prstClr val="black"/>
                </a:solidFill>
                <a:latin typeface="Roboto Slab"/>
              </a:rPr>
              <a:t>XIX 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века его называли «</a:t>
            </a:r>
            <a:r>
              <a:rPr lang="ru-RU" sz="1600" err="1">
                <a:solidFill>
                  <a:prstClr val="black"/>
                </a:solidFill>
                <a:latin typeface="Roboto Slab"/>
              </a:rPr>
              <a:t>Пожарогас</a:t>
            </a:r>
            <a:r>
              <a:rPr lang="ru-RU" sz="1600">
                <a:solidFill>
                  <a:prstClr val="black"/>
                </a:solidFill>
                <a:latin typeface="Roboto Slab"/>
              </a:rPr>
              <a:t>» и он представлял собой картонную коробку, заполненную различной соляной смесью.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44CEE9-178A-4805-9C12-47C6E5CEFFDA}"/>
              </a:ext>
            </a:extLst>
          </p:cNvPr>
          <p:cNvSpPr txBox="1"/>
          <p:nvPr/>
        </p:nvSpPr>
        <p:spPr>
          <a:xfrm>
            <a:off x="4032736" y="109882"/>
            <a:ext cx="12041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white"/>
                </a:solidFill>
                <a:latin typeface="Roboto Slab"/>
              </a:rPr>
              <a:t>Вопрос</a:t>
            </a:r>
          </a:p>
        </p:txBody>
      </p:sp>
      <p:pic>
        <p:nvPicPr>
          <p:cNvPr id="30722" name="Picture 2" descr="ÐÐ°ÑÑÐ¸Ð½ÐºÐ¸ Ð¿Ð¾ Ð·Ð°Ð¿ÑÐ¾ÑÑ Ð¿Ð¾Ð¶Ð°Ñ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324"/>
          <a:stretch/>
        </p:blipFill>
        <p:spPr bwMode="auto">
          <a:xfrm>
            <a:off x="6371995" y="1177494"/>
            <a:ext cx="2198793" cy="226091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2210"/>
            <a:ext cx="2032486" cy="2032486"/>
          </a:xfrm>
          <a:prstGeom prst="rect">
            <a:avLst/>
          </a:prstGeom>
        </p:spPr>
      </p:pic>
      <p:sp>
        <p:nvSpPr>
          <p:cNvPr id="9" name="Скругленный прямоугольник 10">
            <a:hlinkClick r:id="rId5" action="ppaction://hlinksldjump"/>
            <a:extLst>
              <a:ext uri="{FF2B5EF4-FFF2-40B4-BE49-F238E27FC236}">
                <a16:creationId xmlns:a16="http://schemas.microsoft.com/office/drawing/2014/main" id="{1EBBD180-3593-455D-ACD6-2BCEC5092E2B}"/>
              </a:ext>
            </a:extLst>
          </p:cNvPr>
          <p:cNvSpPr/>
          <p:nvPr/>
        </p:nvSpPr>
        <p:spPr>
          <a:xfrm>
            <a:off x="1842915" y="4285664"/>
            <a:ext cx="1858169" cy="515261"/>
          </a:xfrm>
          <a:prstGeom prst="roundRect">
            <a:avLst>
              <a:gd name="adj" fmla="val 50000"/>
            </a:avLst>
          </a:prstGeom>
          <a:solidFill>
            <a:srgbClr val="A6293E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1981067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двумя скругленными соседними углами 14">
            <a:extLst>
              <a:ext uri="{FF2B5EF4-FFF2-40B4-BE49-F238E27FC236}">
                <a16:creationId xmlns:a16="http://schemas.microsoft.com/office/drawing/2014/main" id="{B4CEA052-9B9D-426A-823B-432588BFE5A9}"/>
              </a:ext>
            </a:extLst>
          </p:cNvPr>
          <p:cNvSpPr/>
          <p:nvPr/>
        </p:nvSpPr>
        <p:spPr>
          <a:xfrm rot="10800000">
            <a:off x="2772000" y="-2429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A6293E">
              <a:alpha val="50000"/>
            </a:srgbClr>
          </a:solidFill>
          <a:ln>
            <a:noFill/>
          </a:ln>
          <a:effectLst>
            <a:outerShdw blurRad="127000" dist="127000" dir="5400000" sx="90000" sy="90000" algn="t" rotWithShape="0">
              <a:schemeClr val="accent3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A9B869E-F794-4177-8821-36F0581CA7DB}"/>
              </a:ext>
            </a:extLst>
          </p:cNvPr>
          <p:cNvSpPr/>
          <p:nvPr/>
        </p:nvSpPr>
        <p:spPr>
          <a:xfrm flipH="1">
            <a:off x="358772" y="982994"/>
            <a:ext cx="5565373" cy="1403589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>
                <a:solidFill>
                  <a:prstClr val="black"/>
                </a:solidFill>
                <a:latin typeface="Roboto Slab"/>
              </a:rPr>
              <a:t>Назовите </a:t>
            </a:r>
            <a:r>
              <a:rPr lang="ru-RU" sz="1600" b="1" dirty="0">
                <a:solidFill>
                  <a:prstClr val="black"/>
                </a:solidFill>
                <a:latin typeface="Roboto Slab"/>
              </a:rPr>
              <a:t>современное название государства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,</a:t>
            </a:r>
            <a:r>
              <a:rPr lang="ru-RU" sz="1600" b="1" dirty="0">
                <a:solidFill>
                  <a:prstClr val="black"/>
                </a:solidFill>
                <a:latin typeface="Roboto Slab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в котором в 1988 году произошло </a:t>
            </a:r>
            <a:r>
              <a:rPr lang="ru-RU" sz="1600" dirty="0" err="1">
                <a:solidFill>
                  <a:prstClr val="black"/>
                </a:solidFill>
                <a:latin typeface="Roboto Slab"/>
              </a:rPr>
              <a:t>Спитакское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 землетрясение. Жертвами этого землетрясения стали от 25 тысяч до 150 тысяч человек. </a:t>
            </a:r>
          </a:p>
          <a:p>
            <a:pPr>
              <a:lnSpc>
                <a:spcPct val="114000"/>
              </a:lnSpc>
            </a:pPr>
            <a:r>
              <a:rPr lang="ru-RU" sz="1600" dirty="0">
                <a:solidFill>
                  <a:prstClr val="black"/>
                </a:solidFill>
                <a:latin typeface="Roboto Slab"/>
              </a:rPr>
              <a:t>До основания был разрушен город Спитак.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44CEE9-178A-4805-9C12-47C6E5CEFFDA}"/>
              </a:ext>
            </a:extLst>
          </p:cNvPr>
          <p:cNvSpPr txBox="1"/>
          <p:nvPr/>
        </p:nvSpPr>
        <p:spPr>
          <a:xfrm>
            <a:off x="4032736" y="109882"/>
            <a:ext cx="12041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white"/>
                </a:solidFill>
                <a:latin typeface="Roboto Slab"/>
              </a:rPr>
              <a:t>Вопрос</a:t>
            </a:r>
          </a:p>
        </p:txBody>
      </p:sp>
      <p:pic>
        <p:nvPicPr>
          <p:cNvPr id="33794" name="Picture 2" descr="ÐÐ°ÑÑÐ¸Ð½ÐºÐ¸ Ð¿Ð¾ Ð·Ð°Ð¿ÑÐ¾ÑÑ ÑÐ¿Ð¸ÑÐ°ÐºÑÐºÐ¾Ðµ Ð·ÐµÐ¼Ð»ÐµÑÑÑÑÐµÐ½Ð¸Ð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2" t="3925" r="36943" b="6117"/>
          <a:stretch/>
        </p:blipFill>
        <p:spPr bwMode="auto">
          <a:xfrm>
            <a:off x="6371994" y="1177493"/>
            <a:ext cx="2198793" cy="226091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2210"/>
            <a:ext cx="2032486" cy="2032486"/>
          </a:xfrm>
          <a:prstGeom prst="rect">
            <a:avLst/>
          </a:prstGeom>
        </p:spPr>
      </p:pic>
      <p:sp>
        <p:nvSpPr>
          <p:cNvPr id="9" name="Скругленный прямоугольник 10">
            <a:hlinkClick r:id="rId5" action="ppaction://hlinksldjump"/>
            <a:extLst>
              <a:ext uri="{FF2B5EF4-FFF2-40B4-BE49-F238E27FC236}">
                <a16:creationId xmlns:a16="http://schemas.microsoft.com/office/drawing/2014/main" id="{1EBBD180-3593-455D-ACD6-2BCEC5092E2B}"/>
              </a:ext>
            </a:extLst>
          </p:cNvPr>
          <p:cNvSpPr/>
          <p:nvPr/>
        </p:nvSpPr>
        <p:spPr>
          <a:xfrm>
            <a:off x="1842915" y="4285664"/>
            <a:ext cx="1858169" cy="515261"/>
          </a:xfrm>
          <a:prstGeom prst="roundRect">
            <a:avLst>
              <a:gd name="adj" fmla="val 50000"/>
            </a:avLst>
          </a:prstGeom>
          <a:solidFill>
            <a:srgbClr val="A6293E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182173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двумя скругленными соседними углами 14">
            <a:extLst>
              <a:ext uri="{FF2B5EF4-FFF2-40B4-BE49-F238E27FC236}">
                <a16:creationId xmlns:a16="http://schemas.microsoft.com/office/drawing/2014/main" id="{B4CEA052-9B9D-426A-823B-432588BFE5A9}"/>
              </a:ext>
            </a:extLst>
          </p:cNvPr>
          <p:cNvSpPr/>
          <p:nvPr/>
        </p:nvSpPr>
        <p:spPr>
          <a:xfrm rot="10800000">
            <a:off x="2772000" y="-2429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A6293E">
              <a:alpha val="50000"/>
            </a:srgbClr>
          </a:solidFill>
          <a:ln>
            <a:noFill/>
          </a:ln>
          <a:effectLst>
            <a:outerShdw blurRad="127000" dist="127000" dir="5400000" sx="90000" sy="90000" algn="t" rotWithShape="0">
              <a:schemeClr val="accent3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A9B869E-F794-4177-8821-36F0581CA7DB}"/>
              </a:ext>
            </a:extLst>
          </p:cNvPr>
          <p:cNvSpPr/>
          <p:nvPr/>
        </p:nvSpPr>
        <p:spPr>
          <a:xfrm flipH="1">
            <a:off x="358772" y="982994"/>
            <a:ext cx="5565373" cy="1122871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>
                <a:solidFill>
                  <a:prstClr val="black"/>
                </a:solidFill>
                <a:latin typeface="Roboto Slab"/>
              </a:rPr>
              <a:t>Назовите </a:t>
            </a:r>
            <a:r>
              <a:rPr lang="ru-RU" sz="1600" b="1" dirty="0">
                <a:solidFill>
                  <a:prstClr val="black"/>
                </a:solidFill>
                <a:latin typeface="Roboto Slab"/>
              </a:rPr>
              <a:t>дату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, когда отмечается Международный день гражданской обороны. Он установлен с целью пропаганды знаний о гражданской обороне и поднятия престижа национальных служб спасения.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44CEE9-178A-4805-9C12-47C6E5CEFFDA}"/>
              </a:ext>
            </a:extLst>
          </p:cNvPr>
          <p:cNvSpPr txBox="1"/>
          <p:nvPr/>
        </p:nvSpPr>
        <p:spPr>
          <a:xfrm>
            <a:off x="4032736" y="109882"/>
            <a:ext cx="12041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white"/>
                </a:solidFill>
                <a:latin typeface="Roboto Slab"/>
              </a:rPr>
              <a:t>Вопрос</a:t>
            </a:r>
          </a:p>
        </p:txBody>
      </p:sp>
      <p:pic>
        <p:nvPicPr>
          <p:cNvPr id="34818" name="Picture 2" descr="ÐÐ°ÑÑÐ¸Ð½ÐºÐ¸ Ð¿Ð¾ Ð·Ð°Ð¿ÑÐ¾ÑÑ Ð¼ÐµÐ¶Ð´ÑÐ½Ð°ÑÐ¾Ð´Ð½ÑÐ¹ Ð´ÐµÐ½Ñ Ð³ÑÐ°Ð¶Ð´Ð°Ð½ÑÐºÐ¾Ð¹ Ð¾Ð±Ð¾ÑÐ¾Ð½Ñ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62" r="11763"/>
          <a:stretch/>
        </p:blipFill>
        <p:spPr bwMode="auto">
          <a:xfrm>
            <a:off x="6371994" y="1177492"/>
            <a:ext cx="2198793" cy="226091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2210"/>
            <a:ext cx="2032486" cy="2032486"/>
          </a:xfrm>
          <a:prstGeom prst="rect">
            <a:avLst/>
          </a:prstGeom>
        </p:spPr>
      </p:pic>
      <p:sp>
        <p:nvSpPr>
          <p:cNvPr id="9" name="Скругленный прямоугольник 10">
            <a:hlinkClick r:id="rId5" action="ppaction://hlinksldjump"/>
            <a:extLst>
              <a:ext uri="{FF2B5EF4-FFF2-40B4-BE49-F238E27FC236}">
                <a16:creationId xmlns:a16="http://schemas.microsoft.com/office/drawing/2014/main" id="{1EBBD180-3593-455D-ACD6-2BCEC5092E2B}"/>
              </a:ext>
            </a:extLst>
          </p:cNvPr>
          <p:cNvSpPr/>
          <p:nvPr/>
        </p:nvSpPr>
        <p:spPr>
          <a:xfrm>
            <a:off x="1842915" y="4285664"/>
            <a:ext cx="1858169" cy="515261"/>
          </a:xfrm>
          <a:prstGeom prst="roundRect">
            <a:avLst>
              <a:gd name="adj" fmla="val 50000"/>
            </a:avLst>
          </a:prstGeom>
          <a:solidFill>
            <a:srgbClr val="A6293E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3605494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двумя скругленными соседними углами 14">
            <a:extLst>
              <a:ext uri="{FF2B5EF4-FFF2-40B4-BE49-F238E27FC236}">
                <a16:creationId xmlns:a16="http://schemas.microsoft.com/office/drawing/2014/main" id="{B4CEA052-9B9D-426A-823B-432588BFE5A9}"/>
              </a:ext>
            </a:extLst>
          </p:cNvPr>
          <p:cNvSpPr/>
          <p:nvPr/>
        </p:nvSpPr>
        <p:spPr>
          <a:xfrm rot="10800000">
            <a:off x="2772000" y="-2429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A6293E">
              <a:alpha val="50000"/>
            </a:srgbClr>
          </a:solidFill>
          <a:ln>
            <a:noFill/>
          </a:ln>
          <a:effectLst>
            <a:outerShdw blurRad="127000" dist="127000" dir="5400000" sx="90000" sy="90000" algn="t" rotWithShape="0">
              <a:schemeClr val="accent3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A9B869E-F794-4177-8821-36F0581CA7DB}"/>
              </a:ext>
            </a:extLst>
          </p:cNvPr>
          <p:cNvSpPr/>
          <p:nvPr/>
        </p:nvSpPr>
        <p:spPr>
          <a:xfrm flipH="1">
            <a:off x="358772" y="982994"/>
            <a:ext cx="5565373" cy="2226187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>
                <a:solidFill>
                  <a:prstClr val="black"/>
                </a:solidFill>
                <a:latin typeface="Roboto Slab"/>
              </a:rPr>
              <a:t>Как называется </a:t>
            </a:r>
            <a:r>
              <a:rPr lang="ru-RU" sz="1600" b="1" dirty="0">
                <a:solidFill>
                  <a:prstClr val="black"/>
                </a:solidFill>
                <a:latin typeface="Roboto Slab"/>
              </a:rPr>
              <a:t>часть биосферы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, коренным образом преобразованная людьми в технические </a:t>
            </a:r>
          </a:p>
          <a:p>
            <a:pPr>
              <a:lnSpc>
                <a:spcPct val="114000"/>
              </a:lnSpc>
            </a:pPr>
            <a:r>
              <a:rPr lang="ru-RU" sz="1600" dirty="0">
                <a:solidFill>
                  <a:prstClr val="black"/>
                </a:solidFill>
                <a:latin typeface="Roboto Slab"/>
              </a:rPr>
              <a:t>и техногенные объекты? Она включает в себя всё, что является делом рук человека, в том числе углекислый газ, выброшенный в атмосферу в результате промышленной деятельности. И хотя это всего лишь газ, его общая масса эквивалентна весу около 150 000 египетских пирамид.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44CEE9-178A-4805-9C12-47C6E5CEFFDA}"/>
              </a:ext>
            </a:extLst>
          </p:cNvPr>
          <p:cNvSpPr txBox="1"/>
          <p:nvPr/>
        </p:nvSpPr>
        <p:spPr>
          <a:xfrm>
            <a:off x="4032736" y="109882"/>
            <a:ext cx="12041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white"/>
                </a:solidFill>
                <a:latin typeface="Roboto Slab"/>
              </a:rPr>
              <a:t>Вопрос</a:t>
            </a:r>
          </a:p>
        </p:txBody>
      </p:sp>
      <p:pic>
        <p:nvPicPr>
          <p:cNvPr id="36866" name="Picture 2" descr="ÐÐ°ÑÑÐ¸Ð½ÐºÐ¸ Ð¿Ð¾ Ð·Ð°Ð¿ÑÐ¾ÑÑ ÑÐµÑÐ½Ð¾ÑÑÐµÑÐ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359" b="7208"/>
          <a:stretch/>
        </p:blipFill>
        <p:spPr bwMode="auto">
          <a:xfrm>
            <a:off x="6371994" y="1177492"/>
            <a:ext cx="2198793" cy="226091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96016"/>
            <a:ext cx="1658679" cy="1658679"/>
          </a:xfrm>
          <a:prstGeom prst="rect">
            <a:avLst/>
          </a:prstGeom>
        </p:spPr>
      </p:pic>
      <p:sp>
        <p:nvSpPr>
          <p:cNvPr id="9" name="Скругленный прямоугольник 10">
            <a:hlinkClick r:id="rId5" action="ppaction://hlinksldjump"/>
            <a:extLst>
              <a:ext uri="{FF2B5EF4-FFF2-40B4-BE49-F238E27FC236}">
                <a16:creationId xmlns:a16="http://schemas.microsoft.com/office/drawing/2014/main" id="{1EBBD180-3593-455D-ACD6-2BCEC5092E2B}"/>
              </a:ext>
            </a:extLst>
          </p:cNvPr>
          <p:cNvSpPr/>
          <p:nvPr/>
        </p:nvSpPr>
        <p:spPr>
          <a:xfrm>
            <a:off x="1842915" y="4285664"/>
            <a:ext cx="1858169" cy="515261"/>
          </a:xfrm>
          <a:prstGeom prst="roundRect">
            <a:avLst>
              <a:gd name="adj" fmla="val 50000"/>
            </a:avLst>
          </a:prstGeom>
          <a:solidFill>
            <a:srgbClr val="A6293E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893987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двумя скругленными соседними углами 14">
            <a:extLst>
              <a:ext uri="{FF2B5EF4-FFF2-40B4-BE49-F238E27FC236}">
                <a16:creationId xmlns:a16="http://schemas.microsoft.com/office/drawing/2014/main" id="{B4CEA052-9B9D-426A-823B-432588BFE5A9}"/>
              </a:ext>
            </a:extLst>
          </p:cNvPr>
          <p:cNvSpPr/>
          <p:nvPr/>
        </p:nvSpPr>
        <p:spPr>
          <a:xfrm rot="10800000">
            <a:off x="2772000" y="-2429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A6293E">
              <a:alpha val="50000"/>
            </a:srgbClr>
          </a:solidFill>
          <a:ln>
            <a:noFill/>
          </a:ln>
          <a:effectLst>
            <a:outerShdw blurRad="127000" dist="127000" dir="5400000" sx="90000" sy="90000" algn="t" rotWithShape="0">
              <a:schemeClr val="accent3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A9B869E-F794-4177-8821-36F0581CA7DB}"/>
              </a:ext>
            </a:extLst>
          </p:cNvPr>
          <p:cNvSpPr/>
          <p:nvPr/>
        </p:nvSpPr>
        <p:spPr>
          <a:xfrm flipH="1">
            <a:off x="358772" y="982994"/>
            <a:ext cx="5565373" cy="1122871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>
                <a:solidFill>
                  <a:prstClr val="black"/>
                </a:solidFill>
                <a:latin typeface="Roboto Slab"/>
              </a:rPr>
              <a:t>Как называются </a:t>
            </a:r>
            <a:r>
              <a:rPr lang="ru-RU" sz="1600" b="1" dirty="0">
                <a:solidFill>
                  <a:prstClr val="black"/>
                </a:solidFill>
                <a:latin typeface="Roboto Slab"/>
              </a:rPr>
              <a:t>морские волны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, возникающие при подводных и прибрежных землетрясениях? Это слово пришло к нам из Японии и состоит из двух слов: «бухта» и «волна».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44CEE9-178A-4805-9C12-47C6E5CEFFDA}"/>
              </a:ext>
            </a:extLst>
          </p:cNvPr>
          <p:cNvSpPr txBox="1"/>
          <p:nvPr/>
        </p:nvSpPr>
        <p:spPr>
          <a:xfrm>
            <a:off x="4032736" y="109882"/>
            <a:ext cx="12041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white"/>
                </a:solidFill>
                <a:latin typeface="Roboto Slab"/>
              </a:rPr>
              <a:t>Вопрос</a:t>
            </a:r>
          </a:p>
        </p:txBody>
      </p:sp>
      <p:pic>
        <p:nvPicPr>
          <p:cNvPr id="38914" name="Picture 2" descr="ÐÐ°ÑÑÐ¸Ð½ÐºÐ¸ Ð¿Ð¾ Ð·Ð°Ð¿ÑÐ¾ÑÑ ÑÑÐ½Ð°Ð¼Ð¸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22"/>
          <a:stretch/>
        </p:blipFill>
        <p:spPr bwMode="auto">
          <a:xfrm>
            <a:off x="6371994" y="1177492"/>
            <a:ext cx="2198793" cy="226091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2210"/>
            <a:ext cx="2032486" cy="2032486"/>
          </a:xfrm>
          <a:prstGeom prst="rect">
            <a:avLst/>
          </a:prstGeom>
        </p:spPr>
      </p:pic>
      <p:sp>
        <p:nvSpPr>
          <p:cNvPr id="9" name="Скругленный прямоугольник 10">
            <a:hlinkClick r:id="rId5" action="ppaction://hlinksldjump"/>
            <a:extLst>
              <a:ext uri="{FF2B5EF4-FFF2-40B4-BE49-F238E27FC236}">
                <a16:creationId xmlns:a16="http://schemas.microsoft.com/office/drawing/2014/main" id="{1EBBD180-3593-455D-ACD6-2BCEC5092E2B}"/>
              </a:ext>
            </a:extLst>
          </p:cNvPr>
          <p:cNvSpPr/>
          <p:nvPr/>
        </p:nvSpPr>
        <p:spPr>
          <a:xfrm>
            <a:off x="1842915" y="4285664"/>
            <a:ext cx="1858169" cy="515261"/>
          </a:xfrm>
          <a:prstGeom prst="roundRect">
            <a:avLst>
              <a:gd name="adj" fmla="val 50000"/>
            </a:avLst>
          </a:prstGeom>
          <a:solidFill>
            <a:srgbClr val="A6293E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1344943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58775" y="889278"/>
            <a:ext cx="4033838" cy="38779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400" dirty="0">
                <a:solidFill>
                  <a:prstClr val="black"/>
                </a:solidFill>
              </a:rPr>
              <a:t>В игре участвуют две команды. Задача каждой команды – ответить на большее количество вопросов.</a:t>
            </a:r>
          </a:p>
          <a:p>
            <a:pPr defTabSz="914377"/>
            <a:endParaRPr lang="ru-RU" sz="1400" dirty="0">
              <a:solidFill>
                <a:prstClr val="black"/>
              </a:solidFill>
            </a:endParaRPr>
          </a:p>
          <a:p>
            <a:pPr defTabSz="914377"/>
            <a:r>
              <a:rPr lang="ru-RU" sz="1400" dirty="0">
                <a:solidFill>
                  <a:prstClr val="black"/>
                </a:solidFill>
              </a:rPr>
              <a:t>Игровое поле разбито на 20 ячеек </a:t>
            </a:r>
            <a:br>
              <a:rPr lang="ru-RU" sz="1400" dirty="0">
                <a:solidFill>
                  <a:prstClr val="black"/>
                </a:solidFill>
              </a:rPr>
            </a:br>
            <a:r>
              <a:rPr lang="ru-RU" sz="1400" dirty="0">
                <a:solidFill>
                  <a:prstClr val="black"/>
                </a:solidFill>
              </a:rPr>
              <a:t>с вопросами разного цвета. </a:t>
            </a:r>
          </a:p>
          <a:p>
            <a:pPr defTabSz="914377"/>
            <a:endParaRPr lang="ru-RU" sz="1400" dirty="0">
              <a:solidFill>
                <a:prstClr val="black"/>
              </a:solidFill>
            </a:endParaRPr>
          </a:p>
          <a:p>
            <a:pPr defTabSz="914377"/>
            <a:r>
              <a:rPr lang="ru-RU" sz="1400" dirty="0">
                <a:solidFill>
                  <a:prstClr val="black"/>
                </a:solidFill>
              </a:rPr>
              <a:t>Зелёный цвет – простые вопросы.</a:t>
            </a:r>
          </a:p>
          <a:p>
            <a:pPr defTabSz="914377"/>
            <a:r>
              <a:rPr lang="ru-RU" sz="1400" dirty="0">
                <a:solidFill>
                  <a:prstClr val="black"/>
                </a:solidFill>
              </a:rPr>
              <a:t>Жёлтый цвет – вопросы средней сложности.</a:t>
            </a:r>
          </a:p>
          <a:p>
            <a:pPr defTabSz="914377"/>
            <a:r>
              <a:rPr lang="ru-RU" sz="1400" dirty="0">
                <a:solidFill>
                  <a:prstClr val="black"/>
                </a:solidFill>
              </a:rPr>
              <a:t>Красный цвет – сложные вопросы.</a:t>
            </a:r>
          </a:p>
          <a:p>
            <a:pPr defTabSz="914377"/>
            <a:endParaRPr lang="ru-RU" sz="1400" dirty="0">
              <a:solidFill>
                <a:prstClr val="black"/>
              </a:solidFill>
            </a:endParaRPr>
          </a:p>
          <a:p>
            <a:pPr defTabSz="914377"/>
            <a:r>
              <a:rPr lang="ru-RU" sz="1400" dirty="0">
                <a:solidFill>
                  <a:prstClr val="black"/>
                </a:solidFill>
              </a:rPr>
              <a:t>Команды по очереди выбирают ячейку на игровом поле. После этого команда сможет перейти к вопросу. </a:t>
            </a:r>
          </a:p>
          <a:p>
            <a:pPr defTabSz="914377"/>
            <a:endParaRPr lang="ru-RU" sz="1400" dirty="0">
              <a:solidFill>
                <a:prstClr val="black"/>
              </a:solidFill>
            </a:endParaRPr>
          </a:p>
          <a:p>
            <a:pPr defTabSz="914377"/>
            <a:r>
              <a:rPr lang="ru-RU" sz="1400" dirty="0">
                <a:solidFill>
                  <a:prstClr val="black"/>
                </a:solidFill>
              </a:rPr>
              <a:t>За каждый правильный ответ за зелёный сектор команда получает 1 балл, за жёлтый сектор – 2 балла, за красный сектор – 3 балла.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51388" y="889278"/>
            <a:ext cx="4033837" cy="30162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400" dirty="0">
                <a:solidFill>
                  <a:prstClr val="black"/>
                </a:solidFill>
              </a:rPr>
              <a:t>Ячейки можно выбирать в произвольном порядке.</a:t>
            </a:r>
          </a:p>
          <a:p>
            <a:pPr defTabSz="914377"/>
            <a:endParaRPr lang="ru-RU" sz="1400" dirty="0">
              <a:solidFill>
                <a:prstClr val="black"/>
              </a:solidFill>
            </a:endParaRPr>
          </a:p>
          <a:p>
            <a:pPr defTabSz="914377"/>
            <a:endParaRPr lang="ru-RU" sz="1400" dirty="0">
              <a:solidFill>
                <a:prstClr val="black"/>
              </a:solidFill>
            </a:endParaRPr>
          </a:p>
          <a:p>
            <a:pPr defTabSz="914377"/>
            <a:r>
              <a:rPr lang="ru-RU" sz="1400" dirty="0">
                <a:solidFill>
                  <a:prstClr val="black"/>
                </a:solidFill>
              </a:rPr>
              <a:t>Правильный ответ позволяет сделать ещё один ход. В случае неверного ответа ход переходит к другой команде.</a:t>
            </a:r>
          </a:p>
          <a:p>
            <a:pPr defTabSz="914377"/>
            <a:endParaRPr lang="ru-RU" sz="1400" dirty="0">
              <a:solidFill>
                <a:prstClr val="black"/>
              </a:solidFill>
            </a:endParaRPr>
          </a:p>
          <a:p>
            <a:pPr defTabSz="914377"/>
            <a:r>
              <a:rPr lang="ru-RU" sz="1400" dirty="0">
                <a:solidFill>
                  <a:prstClr val="black"/>
                </a:solidFill>
              </a:rPr>
              <a:t>Команда, начинающая игру первой, определяется по жребию.</a:t>
            </a:r>
          </a:p>
          <a:p>
            <a:pPr defTabSz="914377"/>
            <a:endParaRPr lang="ru-RU" sz="1400" dirty="0">
              <a:solidFill>
                <a:prstClr val="black"/>
              </a:solidFill>
            </a:endParaRPr>
          </a:p>
          <a:p>
            <a:pPr defTabSz="914377"/>
            <a:endParaRPr lang="ru-RU" sz="1400" dirty="0">
              <a:solidFill>
                <a:prstClr val="black"/>
              </a:solidFill>
            </a:endParaRPr>
          </a:p>
          <a:p>
            <a:pPr defTabSz="914377"/>
            <a:r>
              <a:rPr lang="ru-RU" sz="1400" dirty="0">
                <a:solidFill>
                  <a:prstClr val="black"/>
                </a:solidFill>
              </a:rPr>
              <a:t>Игру выигрывает та команда,</a:t>
            </a:r>
            <a:r>
              <a:rPr lang="en-US" sz="1400" dirty="0">
                <a:solidFill>
                  <a:prstClr val="black"/>
                </a:solidFill>
              </a:rPr>
              <a:t> </a:t>
            </a:r>
            <a:r>
              <a:rPr lang="ru-RU" sz="1400" dirty="0">
                <a:solidFill>
                  <a:prstClr val="black"/>
                </a:solidFill>
              </a:rPr>
              <a:t>которая верно ответит на большее количество вопросов.</a:t>
            </a: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3132000" y="4499"/>
            <a:ext cx="288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A6293E">
              <a:alpha val="49804"/>
            </a:srgbClr>
          </a:solidFill>
          <a:ln>
            <a:noFill/>
          </a:ln>
          <a:effectLst>
            <a:outerShdw blurRad="127000" dist="127000" dir="5400000" sx="90000" sy="90000" algn="t" rotWithShape="0">
              <a:schemeClr val="accent3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45730" y="107151"/>
            <a:ext cx="225254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1"/>
                </a:solidFill>
                <a:latin typeface="+mj-lt"/>
              </a:rPr>
              <a:t>Правила игры</a:t>
            </a:r>
          </a:p>
        </p:txBody>
      </p:sp>
      <p:sp>
        <p:nvSpPr>
          <p:cNvPr id="8" name="Скругленный прямоугольник 10">
            <a:hlinkClick r:id="rId4" action="ppaction://hlinksldjump"/>
            <a:extLst>
              <a:ext uri="{FF2B5EF4-FFF2-40B4-BE49-F238E27FC236}">
                <a16:creationId xmlns:a16="http://schemas.microsoft.com/office/drawing/2014/main" id="{1EBBD180-3593-455D-ACD6-2BCEC5092E2B}"/>
              </a:ext>
            </a:extLst>
          </p:cNvPr>
          <p:cNvSpPr/>
          <p:nvPr/>
        </p:nvSpPr>
        <p:spPr>
          <a:xfrm>
            <a:off x="6927056" y="4361858"/>
            <a:ext cx="1858169" cy="405405"/>
          </a:xfrm>
          <a:prstGeom prst="roundRect">
            <a:avLst>
              <a:gd name="adj" fmla="val 50000"/>
            </a:avLst>
          </a:prstGeom>
          <a:solidFill>
            <a:srgbClr val="A6293E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В главное меню</a:t>
            </a:r>
          </a:p>
        </p:txBody>
      </p:sp>
    </p:spTree>
    <p:extLst>
      <p:ext uri="{BB962C8B-B14F-4D97-AF65-F5344CB8AC3E}">
        <p14:creationId xmlns:p14="http://schemas.microsoft.com/office/powerpoint/2010/main" val="3942951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двумя скругленными соседними углами 14">
            <a:extLst>
              <a:ext uri="{FF2B5EF4-FFF2-40B4-BE49-F238E27FC236}">
                <a16:creationId xmlns:a16="http://schemas.microsoft.com/office/drawing/2014/main" id="{B4CEA052-9B9D-426A-823B-432588BFE5A9}"/>
              </a:ext>
            </a:extLst>
          </p:cNvPr>
          <p:cNvSpPr/>
          <p:nvPr/>
        </p:nvSpPr>
        <p:spPr>
          <a:xfrm rot="10800000">
            <a:off x="2772000" y="-2429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A6293E">
              <a:alpha val="50000"/>
            </a:srgbClr>
          </a:solidFill>
          <a:ln>
            <a:noFill/>
          </a:ln>
          <a:effectLst>
            <a:outerShdw blurRad="127000" dist="127000" dir="5400000" sx="90000" sy="90000" algn="t" rotWithShape="0">
              <a:schemeClr val="accent3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A9B869E-F794-4177-8821-36F0581CA7DB}"/>
              </a:ext>
            </a:extLst>
          </p:cNvPr>
          <p:cNvSpPr/>
          <p:nvPr/>
        </p:nvSpPr>
        <p:spPr>
          <a:xfrm flipH="1">
            <a:off x="358772" y="982994"/>
            <a:ext cx="5565373" cy="1403589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>
                <a:solidFill>
                  <a:prstClr val="black"/>
                </a:solidFill>
                <a:latin typeface="Roboto Slab"/>
              </a:rPr>
              <a:t>Этот </a:t>
            </a:r>
            <a:r>
              <a:rPr lang="ru-RU" sz="1600" b="1" dirty="0">
                <a:solidFill>
                  <a:prstClr val="black"/>
                </a:solidFill>
                <a:latin typeface="Roboto Slab"/>
              </a:rPr>
              <a:t>вид оружия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является оружием массового поражения и запрещён согласно Женевскому протоколу 1925 года. При его применении распространяются различные инфекционные заболевания, принимающие вид эпидемий.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44CEE9-178A-4805-9C12-47C6E5CEFFDA}"/>
              </a:ext>
            </a:extLst>
          </p:cNvPr>
          <p:cNvSpPr txBox="1"/>
          <p:nvPr/>
        </p:nvSpPr>
        <p:spPr>
          <a:xfrm>
            <a:off x="4032736" y="109882"/>
            <a:ext cx="12041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white"/>
                </a:solidFill>
                <a:latin typeface="Roboto Slab"/>
              </a:rPr>
              <a:t>Вопрос</a:t>
            </a:r>
          </a:p>
        </p:txBody>
      </p:sp>
      <p:pic>
        <p:nvPicPr>
          <p:cNvPr id="40962" name="Picture 2" descr="ÐÐ°ÑÑÐ¸Ð½ÐºÐ¸ Ð¿Ð¾ Ð·Ð°Ð¿ÑÐ¾ÑÑ Ð±Ð¸Ð¾Ð»Ð¾Ð³Ð¸ÑÐµÑÐºÐ¾Ðµ Ð¾ÑÑÐ¶Ð¸Ð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91" r="16758"/>
          <a:stretch/>
        </p:blipFill>
        <p:spPr bwMode="auto">
          <a:xfrm>
            <a:off x="6371994" y="1177492"/>
            <a:ext cx="2198793" cy="226091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2210"/>
            <a:ext cx="2032486" cy="2032486"/>
          </a:xfrm>
          <a:prstGeom prst="rect">
            <a:avLst/>
          </a:prstGeom>
        </p:spPr>
      </p:pic>
      <p:sp>
        <p:nvSpPr>
          <p:cNvPr id="9" name="Скругленный прямоугольник 10">
            <a:hlinkClick r:id="rId5" action="ppaction://hlinksldjump"/>
            <a:extLst>
              <a:ext uri="{FF2B5EF4-FFF2-40B4-BE49-F238E27FC236}">
                <a16:creationId xmlns:a16="http://schemas.microsoft.com/office/drawing/2014/main" id="{1EBBD180-3593-455D-ACD6-2BCEC5092E2B}"/>
              </a:ext>
            </a:extLst>
          </p:cNvPr>
          <p:cNvSpPr/>
          <p:nvPr/>
        </p:nvSpPr>
        <p:spPr>
          <a:xfrm>
            <a:off x="1842915" y="4285664"/>
            <a:ext cx="1858169" cy="515261"/>
          </a:xfrm>
          <a:prstGeom prst="roundRect">
            <a:avLst>
              <a:gd name="adj" fmla="val 50000"/>
            </a:avLst>
          </a:prstGeom>
          <a:solidFill>
            <a:srgbClr val="A6293E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2337913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двумя скругленными соседними углами 14">
            <a:extLst>
              <a:ext uri="{FF2B5EF4-FFF2-40B4-BE49-F238E27FC236}">
                <a16:creationId xmlns:a16="http://schemas.microsoft.com/office/drawing/2014/main" id="{B4CEA052-9B9D-426A-823B-432588BFE5A9}"/>
              </a:ext>
            </a:extLst>
          </p:cNvPr>
          <p:cNvSpPr/>
          <p:nvPr/>
        </p:nvSpPr>
        <p:spPr>
          <a:xfrm rot="10800000">
            <a:off x="2772000" y="-2429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A6293E">
              <a:alpha val="50000"/>
            </a:srgbClr>
          </a:solidFill>
          <a:ln>
            <a:noFill/>
          </a:ln>
          <a:effectLst>
            <a:outerShdw blurRad="127000" dist="127000" dir="5400000" sx="90000" sy="90000" algn="t" rotWithShape="0">
              <a:schemeClr val="accent3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A9B869E-F794-4177-8821-36F0581CA7DB}"/>
              </a:ext>
            </a:extLst>
          </p:cNvPr>
          <p:cNvSpPr/>
          <p:nvPr/>
        </p:nvSpPr>
        <p:spPr>
          <a:xfrm flipH="1">
            <a:off x="358772" y="982994"/>
            <a:ext cx="5565373" cy="1684307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b="1" dirty="0">
                <a:solidFill>
                  <a:prstClr val="black"/>
                </a:solidFill>
                <a:latin typeface="Roboto Slab"/>
              </a:rPr>
              <a:t>Какой единый номер 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используется на территории Российской Федерации для вызова экстренных оперативных служб? Набрав его, вы можете сообщить о пожаре, чрезвычайном происшествии, преступлении, утечке газа и других экстренных ситуациях.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44CEE9-178A-4805-9C12-47C6E5CEFFDA}"/>
              </a:ext>
            </a:extLst>
          </p:cNvPr>
          <p:cNvSpPr txBox="1"/>
          <p:nvPr/>
        </p:nvSpPr>
        <p:spPr>
          <a:xfrm>
            <a:off x="4032736" y="109882"/>
            <a:ext cx="12041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white"/>
                </a:solidFill>
                <a:latin typeface="Roboto Slab"/>
              </a:rPr>
              <a:t>Вопрос</a:t>
            </a:r>
          </a:p>
        </p:txBody>
      </p:sp>
      <p:pic>
        <p:nvPicPr>
          <p:cNvPr id="43010" name="Picture 2" descr="ÐÐ°ÑÑÐ¸Ð½ÐºÐ¸ Ð¿Ð¾ Ð·Ð°Ð¿ÑÐ¾ÑÑ Ð·Ð²Ð¾Ð½Ð¾Ðº Ð¿Ð¾ ÑÐµÐ»ÐµÑÐ¾Ð½Ñ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05" t="3880" r="8606" b="2963"/>
          <a:stretch/>
        </p:blipFill>
        <p:spPr bwMode="auto">
          <a:xfrm>
            <a:off x="6371993" y="1177492"/>
            <a:ext cx="2198793" cy="226091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2210"/>
            <a:ext cx="2032486" cy="2032486"/>
          </a:xfrm>
          <a:prstGeom prst="rect">
            <a:avLst/>
          </a:prstGeom>
        </p:spPr>
      </p:pic>
      <p:sp>
        <p:nvSpPr>
          <p:cNvPr id="9" name="Скругленный прямоугольник 10">
            <a:hlinkClick r:id="rId5" action="ppaction://hlinksldjump"/>
            <a:extLst>
              <a:ext uri="{FF2B5EF4-FFF2-40B4-BE49-F238E27FC236}">
                <a16:creationId xmlns:a16="http://schemas.microsoft.com/office/drawing/2014/main" id="{1EBBD180-3593-455D-ACD6-2BCEC5092E2B}"/>
              </a:ext>
            </a:extLst>
          </p:cNvPr>
          <p:cNvSpPr/>
          <p:nvPr/>
        </p:nvSpPr>
        <p:spPr>
          <a:xfrm>
            <a:off x="1842915" y="4285664"/>
            <a:ext cx="1858169" cy="515261"/>
          </a:xfrm>
          <a:prstGeom prst="roundRect">
            <a:avLst>
              <a:gd name="adj" fmla="val 50000"/>
            </a:avLst>
          </a:prstGeom>
          <a:solidFill>
            <a:srgbClr val="A6293E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4286799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двумя скругленными соседними углами 14">
            <a:extLst>
              <a:ext uri="{FF2B5EF4-FFF2-40B4-BE49-F238E27FC236}">
                <a16:creationId xmlns:a16="http://schemas.microsoft.com/office/drawing/2014/main" id="{B4CEA052-9B9D-426A-823B-432588BFE5A9}"/>
              </a:ext>
            </a:extLst>
          </p:cNvPr>
          <p:cNvSpPr/>
          <p:nvPr/>
        </p:nvSpPr>
        <p:spPr>
          <a:xfrm rot="10800000">
            <a:off x="2772000" y="-2429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A6293E">
              <a:alpha val="50000"/>
            </a:srgbClr>
          </a:solidFill>
          <a:ln>
            <a:noFill/>
          </a:ln>
          <a:effectLst>
            <a:outerShdw blurRad="127000" dist="127000" dir="5400000" sx="90000" sy="90000" algn="t" rotWithShape="0">
              <a:schemeClr val="accent3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A9B869E-F794-4177-8821-36F0581CA7DB}"/>
              </a:ext>
            </a:extLst>
          </p:cNvPr>
          <p:cNvSpPr/>
          <p:nvPr/>
        </p:nvSpPr>
        <p:spPr>
          <a:xfrm flipH="1">
            <a:off x="358772" y="982994"/>
            <a:ext cx="5565373" cy="1403589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b="1" dirty="0">
                <a:solidFill>
                  <a:prstClr val="black"/>
                </a:solidFill>
                <a:latin typeface="Roboto Slab"/>
              </a:rPr>
              <a:t>Отгадайте загадку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.</a:t>
            </a:r>
          </a:p>
          <a:p>
            <a:pPr>
              <a:lnSpc>
                <a:spcPct val="114000"/>
              </a:lnSpc>
            </a:pPr>
            <a:r>
              <a:rPr lang="ru-RU" sz="1600" dirty="0">
                <a:solidFill>
                  <a:prstClr val="black"/>
                </a:solidFill>
                <a:latin typeface="Roboto Slab"/>
              </a:rPr>
              <a:t>Схоронилось солнышко</a:t>
            </a:r>
          </a:p>
          <a:p>
            <a:pPr>
              <a:lnSpc>
                <a:spcPct val="114000"/>
              </a:lnSpc>
            </a:pPr>
            <a:r>
              <a:rPr lang="ru-RU" sz="1600" dirty="0">
                <a:solidFill>
                  <a:prstClr val="black"/>
                </a:solidFill>
                <a:latin typeface="Roboto Slab"/>
              </a:rPr>
              <a:t>В маковое зёрнышко.</a:t>
            </a:r>
          </a:p>
          <a:p>
            <a:pPr>
              <a:lnSpc>
                <a:spcPct val="114000"/>
              </a:lnSpc>
            </a:pPr>
            <a:r>
              <a:rPr lang="ru-RU" sz="1600" dirty="0">
                <a:solidFill>
                  <a:prstClr val="black"/>
                </a:solidFill>
                <a:latin typeface="Roboto Slab"/>
              </a:rPr>
              <a:t>Пробежит по земле –</a:t>
            </a:r>
          </a:p>
          <a:p>
            <a:pPr>
              <a:lnSpc>
                <a:spcPct val="114000"/>
              </a:lnSpc>
            </a:pPr>
            <a:r>
              <a:rPr lang="ru-RU" sz="1600" dirty="0">
                <a:solidFill>
                  <a:prstClr val="black"/>
                </a:solidFill>
                <a:latin typeface="Roboto Slab"/>
              </a:rPr>
              <a:t>Вспыхнет весело во мгле.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44CEE9-178A-4805-9C12-47C6E5CEFFDA}"/>
              </a:ext>
            </a:extLst>
          </p:cNvPr>
          <p:cNvSpPr txBox="1"/>
          <p:nvPr/>
        </p:nvSpPr>
        <p:spPr>
          <a:xfrm>
            <a:off x="4032736" y="109882"/>
            <a:ext cx="12041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white"/>
                </a:solidFill>
                <a:latin typeface="Roboto Slab"/>
              </a:rPr>
              <a:t>Вопрос</a:t>
            </a:r>
          </a:p>
        </p:txBody>
      </p:sp>
      <p:pic>
        <p:nvPicPr>
          <p:cNvPr id="45058" name="Picture 2" descr="ÐÐ°ÑÑÐ¸Ð½ÐºÐ¸ Ð¿Ð¾ Ð·Ð°Ð¿ÑÐ¾ÑÑ Ð¾Ð³Ð¾Ð½Ñ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68" t="4940"/>
          <a:stretch/>
        </p:blipFill>
        <p:spPr bwMode="auto">
          <a:xfrm>
            <a:off x="6371993" y="1177492"/>
            <a:ext cx="2198793" cy="226091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2210"/>
            <a:ext cx="2032486" cy="2032486"/>
          </a:xfrm>
          <a:prstGeom prst="rect">
            <a:avLst/>
          </a:prstGeom>
        </p:spPr>
      </p:pic>
      <p:sp>
        <p:nvSpPr>
          <p:cNvPr id="9" name="Скругленный прямоугольник 10">
            <a:hlinkClick r:id="rId5" action="ppaction://hlinksldjump"/>
            <a:extLst>
              <a:ext uri="{FF2B5EF4-FFF2-40B4-BE49-F238E27FC236}">
                <a16:creationId xmlns:a16="http://schemas.microsoft.com/office/drawing/2014/main" id="{1EBBD180-3593-455D-ACD6-2BCEC5092E2B}"/>
              </a:ext>
            </a:extLst>
          </p:cNvPr>
          <p:cNvSpPr/>
          <p:nvPr/>
        </p:nvSpPr>
        <p:spPr>
          <a:xfrm>
            <a:off x="1842915" y="4285664"/>
            <a:ext cx="1858169" cy="515261"/>
          </a:xfrm>
          <a:prstGeom prst="roundRect">
            <a:avLst>
              <a:gd name="adj" fmla="val 50000"/>
            </a:avLst>
          </a:prstGeom>
          <a:solidFill>
            <a:srgbClr val="A6293E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1297638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двумя скругленными соседними углами 14">
            <a:extLst>
              <a:ext uri="{FF2B5EF4-FFF2-40B4-BE49-F238E27FC236}">
                <a16:creationId xmlns:a16="http://schemas.microsoft.com/office/drawing/2014/main" id="{B4CEA052-9B9D-426A-823B-432588BFE5A9}"/>
              </a:ext>
            </a:extLst>
          </p:cNvPr>
          <p:cNvSpPr/>
          <p:nvPr/>
        </p:nvSpPr>
        <p:spPr>
          <a:xfrm rot="10800000">
            <a:off x="2772000" y="-2429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A6293E">
              <a:alpha val="50000"/>
            </a:srgbClr>
          </a:solidFill>
          <a:ln>
            <a:noFill/>
          </a:ln>
          <a:effectLst>
            <a:outerShdw blurRad="127000" dist="127000" dir="5400000" sx="90000" sy="90000" algn="t" rotWithShape="0">
              <a:schemeClr val="accent3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A9B869E-F794-4177-8821-36F0581CA7DB}"/>
              </a:ext>
            </a:extLst>
          </p:cNvPr>
          <p:cNvSpPr/>
          <p:nvPr/>
        </p:nvSpPr>
        <p:spPr>
          <a:xfrm flipH="1">
            <a:off x="358772" y="982994"/>
            <a:ext cx="5565373" cy="1965025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>
                <a:solidFill>
                  <a:prstClr val="black"/>
                </a:solidFill>
                <a:latin typeface="Roboto Slab"/>
              </a:rPr>
              <a:t>Как называется защитное средство, которое предохраняет людей от воздействия на организм через незащищённые кожные покровы (лицо защищено противогазом) сильнодействующих ядовитых веществ, а также бактериальных средств? </a:t>
            </a:r>
          </a:p>
          <a:p>
            <a:pPr>
              <a:lnSpc>
                <a:spcPct val="114000"/>
              </a:lnSpc>
            </a:pPr>
            <a:r>
              <a:rPr lang="ru-RU" sz="1600" dirty="0">
                <a:solidFill>
                  <a:prstClr val="black"/>
                </a:solidFill>
                <a:latin typeface="Roboto Slab"/>
              </a:rPr>
              <a:t>Он состоит из плаща, защитных чулок и защитных перчаток.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44CEE9-178A-4805-9C12-47C6E5CEFFDA}"/>
              </a:ext>
            </a:extLst>
          </p:cNvPr>
          <p:cNvSpPr txBox="1"/>
          <p:nvPr/>
        </p:nvSpPr>
        <p:spPr>
          <a:xfrm>
            <a:off x="4032736" y="109882"/>
            <a:ext cx="12041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prstClr val="white"/>
                </a:solidFill>
                <a:latin typeface="Roboto Slab"/>
              </a:rPr>
              <a:t>Вопрос</a:t>
            </a:r>
          </a:p>
        </p:txBody>
      </p:sp>
      <p:pic>
        <p:nvPicPr>
          <p:cNvPr id="47106" name="Picture 2" descr="ÐÐ°ÑÑÐ¸Ð½ÐºÐ¸ Ð¿Ð¾ Ð·Ð°Ð¿ÑÐ¾ÑÑ ÐÐ±ÑÐµÐ²Ð¾Ð¹ÑÐºÐ¾Ð²Ð¾Ð¹ Ð·Ð°ÑÐ¸ÑÐ½ÑÐ¹ ÐºÐ¾Ð¼Ð¿Ð»ÐµÐºÑ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26" t="9999" r="6547" b="4320"/>
          <a:stretch/>
        </p:blipFill>
        <p:spPr bwMode="auto">
          <a:xfrm>
            <a:off x="6371993" y="1177492"/>
            <a:ext cx="2198793" cy="226091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2210"/>
            <a:ext cx="2032486" cy="2032486"/>
          </a:xfrm>
          <a:prstGeom prst="rect">
            <a:avLst/>
          </a:prstGeom>
        </p:spPr>
      </p:pic>
      <p:sp>
        <p:nvSpPr>
          <p:cNvPr id="9" name="Скругленный прямоугольник 10">
            <a:hlinkClick r:id="rId5" action="ppaction://hlinksldjump"/>
            <a:extLst>
              <a:ext uri="{FF2B5EF4-FFF2-40B4-BE49-F238E27FC236}">
                <a16:creationId xmlns:a16="http://schemas.microsoft.com/office/drawing/2014/main" id="{1EBBD180-3593-455D-ACD6-2BCEC5092E2B}"/>
              </a:ext>
            </a:extLst>
          </p:cNvPr>
          <p:cNvSpPr/>
          <p:nvPr/>
        </p:nvSpPr>
        <p:spPr>
          <a:xfrm>
            <a:off x="1842915" y="4285664"/>
            <a:ext cx="1858169" cy="515261"/>
          </a:xfrm>
          <a:prstGeom prst="roundRect">
            <a:avLst>
              <a:gd name="adj" fmla="val 50000"/>
            </a:avLst>
          </a:prstGeom>
          <a:solidFill>
            <a:srgbClr val="A6293E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426064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772000" y="1035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97084" y="107151"/>
            <a:ext cx="29498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8" name="Picture 2" descr="Nikolay Zelinsky 192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26" t="2365" b="26129"/>
          <a:stretch/>
        </p:blipFill>
        <p:spPr bwMode="auto">
          <a:xfrm>
            <a:off x="358775" y="1331500"/>
            <a:ext cx="2198793" cy="2260919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06ED988C-51BF-4B9C-B58A-ACE4FF2057C0}"/>
              </a:ext>
            </a:extLst>
          </p:cNvPr>
          <p:cNvSpPr/>
          <p:nvPr/>
        </p:nvSpPr>
        <p:spPr>
          <a:xfrm flipH="1">
            <a:off x="3311525" y="1744376"/>
            <a:ext cx="5299292" cy="1233736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400" dirty="0">
                <a:solidFill>
                  <a:prstClr val="black"/>
                </a:solidFill>
                <a:latin typeface="Roboto Slab"/>
              </a:rPr>
              <a:t>Изобретателем первого противогаза стал </a:t>
            </a:r>
            <a:r>
              <a:rPr lang="ru-RU" sz="2400" b="1" dirty="0">
                <a:solidFill>
                  <a:prstClr val="black"/>
                </a:solidFill>
                <a:latin typeface="Roboto Slab"/>
              </a:rPr>
              <a:t>Николай Дмитриевич Зелинский</a:t>
            </a:r>
            <a:r>
              <a:rPr lang="ru-RU" sz="2400" dirty="0">
                <a:solidFill>
                  <a:prstClr val="black"/>
                </a:solidFill>
                <a:latin typeface="Roboto Slab"/>
              </a:rPr>
              <a:t>.</a:t>
            </a:r>
          </a:p>
        </p:txBody>
      </p:sp>
      <p:sp>
        <p:nvSpPr>
          <p:cNvPr id="23" name="Скругленный прямоугольник 10">
            <a:hlinkClick r:id="rId4" action="ppaction://hlinksldjump"/>
            <a:extLst>
              <a:ext uri="{FF2B5EF4-FFF2-40B4-BE49-F238E27FC236}">
                <a16:creationId xmlns:a16="http://schemas.microsoft.com/office/drawing/2014/main" id="{FC30C817-7DEF-40D6-8F01-EB4E6A2DB821}"/>
              </a:ext>
            </a:extLst>
          </p:cNvPr>
          <p:cNvSpPr/>
          <p:nvPr/>
        </p:nvSpPr>
        <p:spPr>
          <a:xfrm>
            <a:off x="6927056" y="4361858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Вернуться назад</a:t>
            </a:r>
          </a:p>
        </p:txBody>
      </p:sp>
    </p:spTree>
    <p:extLst>
      <p:ext uri="{BB962C8B-B14F-4D97-AF65-F5344CB8AC3E}">
        <p14:creationId xmlns:p14="http://schemas.microsoft.com/office/powerpoint/2010/main" val="667260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772000" y="1035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82651" y="107151"/>
            <a:ext cx="2978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6146" name="Picture 2" descr="ÐÐ°ÑÑÐ¸Ð½ÐºÐ¸ Ð¿Ð¾ Ð·Ð°Ð¿ÑÐ¾ÑÑ Ð¿ÑÐ¾ÑÐ¸Ð²Ð¾Ð³Ð°Ð·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" y="1331500"/>
            <a:ext cx="2198793" cy="2260919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06ED988C-51BF-4B9C-B58A-ACE4FF2057C0}"/>
              </a:ext>
            </a:extLst>
          </p:cNvPr>
          <p:cNvSpPr/>
          <p:nvPr/>
        </p:nvSpPr>
        <p:spPr>
          <a:xfrm flipH="1">
            <a:off x="3311524" y="1316359"/>
            <a:ext cx="5715743" cy="2526076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400">
                <a:solidFill>
                  <a:prstClr val="black"/>
                </a:solidFill>
                <a:latin typeface="Roboto Slab"/>
              </a:rPr>
              <a:t>Для защиты органов дыхания, </a:t>
            </a:r>
          </a:p>
          <a:p>
            <a:pPr>
              <a:lnSpc>
                <a:spcPct val="114000"/>
              </a:lnSpc>
            </a:pPr>
            <a:r>
              <a:rPr lang="ru-RU" sz="2400">
                <a:solidFill>
                  <a:prstClr val="black"/>
                </a:solidFill>
                <a:latin typeface="Roboto Slab"/>
              </a:rPr>
              <a:t>глаз и кожи лица </a:t>
            </a:r>
          </a:p>
          <a:p>
            <a:pPr>
              <a:lnSpc>
                <a:spcPct val="114000"/>
              </a:lnSpc>
            </a:pPr>
            <a:r>
              <a:rPr lang="ru-RU" sz="2400">
                <a:solidFill>
                  <a:prstClr val="black"/>
                </a:solidFill>
                <a:latin typeface="Roboto Slab"/>
              </a:rPr>
              <a:t>от радиоактивных, отравляющих, сильнодействующих ядовитых веществ и бактериальных средств используют </a:t>
            </a:r>
            <a:r>
              <a:rPr lang="ru-RU" sz="2400" b="1">
                <a:solidFill>
                  <a:prstClr val="black"/>
                </a:solidFill>
                <a:latin typeface="Roboto Slab"/>
              </a:rPr>
              <a:t>противогаз</a:t>
            </a:r>
            <a:r>
              <a:rPr lang="ru-RU" sz="2400">
                <a:solidFill>
                  <a:prstClr val="black"/>
                </a:solidFill>
                <a:latin typeface="Roboto Slab"/>
              </a:rPr>
              <a:t>.</a:t>
            </a:r>
          </a:p>
        </p:txBody>
      </p:sp>
      <p:sp>
        <p:nvSpPr>
          <p:cNvPr id="23" name="Скругленный прямоугольник 10">
            <a:hlinkClick r:id="rId4" action="ppaction://hlinksldjump"/>
            <a:extLst>
              <a:ext uri="{FF2B5EF4-FFF2-40B4-BE49-F238E27FC236}">
                <a16:creationId xmlns:a16="http://schemas.microsoft.com/office/drawing/2014/main" id="{FC30C817-7DEF-40D6-8F01-EB4E6A2DB821}"/>
              </a:ext>
            </a:extLst>
          </p:cNvPr>
          <p:cNvSpPr/>
          <p:nvPr/>
        </p:nvSpPr>
        <p:spPr>
          <a:xfrm>
            <a:off x="6927056" y="4361858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</a:p>
        </p:txBody>
      </p:sp>
    </p:spTree>
    <p:extLst>
      <p:ext uri="{BB962C8B-B14F-4D97-AF65-F5344CB8AC3E}">
        <p14:creationId xmlns:p14="http://schemas.microsoft.com/office/powerpoint/2010/main" val="1702494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772000" y="1035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82651" y="107151"/>
            <a:ext cx="2978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8" name="Picture 4" descr="ÐÐ°ÑÑÐ¸Ð½ÐºÐ¸ Ð¿Ð¾ Ð·Ð°Ð¿ÑÐ¾ÑÑ ÑÐ¸ÑÐ¾ÑÐ¸Ð¼Ð° Ð¸ Ð½Ð°Ð³Ð°ÑÐ°ÐºÐ¸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89" t="2165" r="15667" b="5343"/>
          <a:stretch/>
        </p:blipFill>
        <p:spPr bwMode="auto">
          <a:xfrm>
            <a:off x="358774" y="1331500"/>
            <a:ext cx="2198793" cy="2260919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06ED988C-51BF-4B9C-B58A-ACE4FF2057C0}"/>
              </a:ext>
            </a:extLst>
          </p:cNvPr>
          <p:cNvSpPr/>
          <p:nvPr/>
        </p:nvSpPr>
        <p:spPr>
          <a:xfrm flipH="1">
            <a:off x="3311524" y="1968112"/>
            <a:ext cx="5715743" cy="1263038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400">
                <a:solidFill>
                  <a:prstClr val="black"/>
                </a:solidFill>
                <a:latin typeface="Roboto Slab"/>
              </a:rPr>
              <a:t>На японские города </a:t>
            </a:r>
            <a:r>
              <a:rPr lang="ru-RU" sz="2400" b="1">
                <a:solidFill>
                  <a:prstClr val="black"/>
                </a:solidFill>
                <a:latin typeface="Roboto Slab"/>
              </a:rPr>
              <a:t>Хиросима </a:t>
            </a:r>
          </a:p>
          <a:p>
            <a:pPr>
              <a:lnSpc>
                <a:spcPct val="114000"/>
              </a:lnSpc>
            </a:pPr>
            <a:r>
              <a:rPr lang="ru-RU" sz="2400" b="1">
                <a:solidFill>
                  <a:prstClr val="black"/>
                </a:solidFill>
                <a:latin typeface="Roboto Slab"/>
              </a:rPr>
              <a:t>и Нагасаки</a:t>
            </a:r>
            <a:r>
              <a:rPr lang="ru-RU" sz="2400">
                <a:solidFill>
                  <a:prstClr val="black"/>
                </a:solidFill>
                <a:latin typeface="Roboto Slab"/>
              </a:rPr>
              <a:t> в августе 1945 года </a:t>
            </a:r>
          </a:p>
          <a:p>
            <a:pPr>
              <a:lnSpc>
                <a:spcPct val="114000"/>
              </a:lnSpc>
            </a:pPr>
            <a:r>
              <a:rPr lang="ru-RU" sz="2400">
                <a:solidFill>
                  <a:prstClr val="black"/>
                </a:solidFill>
                <a:latin typeface="Roboto Slab"/>
              </a:rPr>
              <a:t>были сброшены атомные бомбы.</a:t>
            </a:r>
          </a:p>
        </p:txBody>
      </p:sp>
      <p:sp>
        <p:nvSpPr>
          <p:cNvPr id="23" name="Скругленный прямоугольник 10">
            <a:hlinkClick r:id="rId4" action="ppaction://hlinksldjump"/>
            <a:extLst>
              <a:ext uri="{FF2B5EF4-FFF2-40B4-BE49-F238E27FC236}">
                <a16:creationId xmlns:a16="http://schemas.microsoft.com/office/drawing/2014/main" id="{FC30C817-7DEF-40D6-8F01-EB4E6A2DB821}"/>
              </a:ext>
            </a:extLst>
          </p:cNvPr>
          <p:cNvSpPr/>
          <p:nvPr/>
        </p:nvSpPr>
        <p:spPr>
          <a:xfrm>
            <a:off x="6927056" y="4361858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</a:p>
        </p:txBody>
      </p:sp>
    </p:spTree>
    <p:extLst>
      <p:ext uri="{BB962C8B-B14F-4D97-AF65-F5344CB8AC3E}">
        <p14:creationId xmlns:p14="http://schemas.microsoft.com/office/powerpoint/2010/main" val="2727346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772000" y="1035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82651" y="107151"/>
            <a:ext cx="2978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9" name="Picture 2" descr="ÐÐ°ÑÑÐ¸Ð½ÐºÐ¸ Ð¿Ð¾ Ð·Ð°Ð¿ÑÐ¾ÑÑ ÑÐ¸Ð³Ð½Ð°Ð» Ð²Ð½Ð¸Ð¼Ð°Ð½Ð¸Ðµ Ð²ÑÐµÐ¼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7" r="35708"/>
          <a:stretch/>
        </p:blipFill>
        <p:spPr bwMode="auto">
          <a:xfrm>
            <a:off x="358774" y="1331501"/>
            <a:ext cx="2198793" cy="226091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06ED988C-51BF-4B9C-B58A-ACE4FF2057C0}"/>
              </a:ext>
            </a:extLst>
          </p:cNvPr>
          <p:cNvSpPr/>
          <p:nvPr/>
        </p:nvSpPr>
        <p:spPr>
          <a:xfrm flipH="1">
            <a:off x="3311524" y="1754100"/>
            <a:ext cx="5715743" cy="1684051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400" dirty="0">
                <a:solidFill>
                  <a:prstClr val="black"/>
                </a:solidFill>
                <a:latin typeface="Roboto Slab"/>
              </a:rPr>
              <a:t>Для оповещения населения </a:t>
            </a:r>
          </a:p>
          <a:p>
            <a:pPr>
              <a:lnSpc>
                <a:spcPct val="114000"/>
              </a:lnSpc>
            </a:pPr>
            <a:r>
              <a:rPr lang="ru-RU" sz="2400" dirty="0">
                <a:solidFill>
                  <a:prstClr val="black"/>
                </a:solidFill>
                <a:latin typeface="Roboto Slab"/>
              </a:rPr>
              <a:t>о чрезвычайных ситуациях используют сигнал «Внимание всем!»</a:t>
            </a:r>
          </a:p>
        </p:txBody>
      </p:sp>
      <p:sp>
        <p:nvSpPr>
          <p:cNvPr id="23" name="Скругленный прямоугольник 10">
            <a:hlinkClick r:id="rId4" action="ppaction://hlinksldjump"/>
            <a:extLst>
              <a:ext uri="{FF2B5EF4-FFF2-40B4-BE49-F238E27FC236}">
                <a16:creationId xmlns:a16="http://schemas.microsoft.com/office/drawing/2014/main" id="{FC30C817-7DEF-40D6-8F01-EB4E6A2DB821}"/>
              </a:ext>
            </a:extLst>
          </p:cNvPr>
          <p:cNvSpPr/>
          <p:nvPr/>
        </p:nvSpPr>
        <p:spPr>
          <a:xfrm>
            <a:off x="6927056" y="4361858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</a:p>
        </p:txBody>
      </p:sp>
    </p:spTree>
    <p:extLst>
      <p:ext uri="{BB962C8B-B14F-4D97-AF65-F5344CB8AC3E}">
        <p14:creationId xmlns:p14="http://schemas.microsoft.com/office/powerpoint/2010/main" val="3056958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772000" y="1035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82651" y="107151"/>
            <a:ext cx="2978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8" name="Picture 2" descr="ÐÐ°ÑÑÐ¸Ð½ÐºÐ¸ Ð¿Ð¾ Ð·Ð°Ð¿ÑÐ¾ÑÑ ÑÑÐµÐ²Ð¾Ð¶Ð½ÑÐ¹ ÑÐµÐ¼Ð¾Ð´Ð°Ð½ÑÐ¸Ð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3" y="1331501"/>
            <a:ext cx="2198793" cy="226091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06ED988C-51BF-4B9C-B58A-ACE4FF2057C0}"/>
              </a:ext>
            </a:extLst>
          </p:cNvPr>
          <p:cNvSpPr/>
          <p:nvPr/>
        </p:nvSpPr>
        <p:spPr>
          <a:xfrm flipH="1">
            <a:off x="3311524" y="1754100"/>
            <a:ext cx="5715743" cy="1654748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400" b="1" dirty="0">
                <a:solidFill>
                  <a:prstClr val="black"/>
                </a:solidFill>
                <a:latin typeface="Roboto Slab"/>
              </a:rPr>
              <a:t>«Тревожный чемоданчик» </a:t>
            </a:r>
            <a:r>
              <a:rPr lang="ru-RU" sz="2400" dirty="0">
                <a:solidFill>
                  <a:prstClr val="black"/>
                </a:solidFill>
                <a:latin typeface="Roboto Slab"/>
              </a:rPr>
              <a:t>– </a:t>
            </a:r>
          </a:p>
          <a:p>
            <a:pPr>
              <a:lnSpc>
                <a:spcPct val="114000"/>
              </a:lnSpc>
            </a:pPr>
            <a:r>
              <a:rPr lang="ru-RU" sz="2400" dirty="0">
                <a:solidFill>
                  <a:prstClr val="black"/>
                </a:solidFill>
                <a:latin typeface="Roboto Slab"/>
              </a:rPr>
              <a:t>это базовый набор вещей для выживания в экстремальных условиях до прибытия спасателей. </a:t>
            </a:r>
          </a:p>
        </p:txBody>
      </p:sp>
      <p:sp>
        <p:nvSpPr>
          <p:cNvPr id="23" name="Скругленный прямоугольник 10">
            <a:hlinkClick r:id="rId4" action="ppaction://hlinksldjump"/>
            <a:extLst>
              <a:ext uri="{FF2B5EF4-FFF2-40B4-BE49-F238E27FC236}">
                <a16:creationId xmlns:a16="http://schemas.microsoft.com/office/drawing/2014/main" id="{FC30C817-7DEF-40D6-8F01-EB4E6A2DB821}"/>
              </a:ext>
            </a:extLst>
          </p:cNvPr>
          <p:cNvSpPr/>
          <p:nvPr/>
        </p:nvSpPr>
        <p:spPr>
          <a:xfrm>
            <a:off x="6927056" y="4361858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</a:p>
        </p:txBody>
      </p:sp>
    </p:spTree>
    <p:extLst>
      <p:ext uri="{BB962C8B-B14F-4D97-AF65-F5344CB8AC3E}">
        <p14:creationId xmlns:p14="http://schemas.microsoft.com/office/powerpoint/2010/main" val="662394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772000" y="1035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82651" y="107151"/>
            <a:ext cx="2978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9" name="Picture 2" descr="https://upload.wikimedia.org/wikipedia/commons/thumb/a/a5/CivilDefence.svg/800px-CivilDefence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3" y="1331501"/>
            <a:ext cx="2198793" cy="2260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06ED988C-51BF-4B9C-B58A-ACE4FF2057C0}"/>
              </a:ext>
            </a:extLst>
          </p:cNvPr>
          <p:cNvSpPr/>
          <p:nvPr/>
        </p:nvSpPr>
        <p:spPr>
          <a:xfrm flipH="1">
            <a:off x="3311524" y="1754100"/>
            <a:ext cx="5715743" cy="1654748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400" dirty="0">
                <a:solidFill>
                  <a:prstClr val="black"/>
                </a:solidFill>
                <a:latin typeface="Roboto Slab"/>
              </a:rPr>
              <a:t>Руководителем ГО России </a:t>
            </a:r>
          </a:p>
          <a:p>
            <a:pPr>
              <a:lnSpc>
                <a:spcPct val="114000"/>
              </a:lnSpc>
            </a:pPr>
            <a:r>
              <a:rPr lang="ru-RU" sz="2400" dirty="0">
                <a:solidFill>
                  <a:prstClr val="black"/>
                </a:solidFill>
                <a:latin typeface="Roboto Slab"/>
              </a:rPr>
              <a:t>является </a:t>
            </a:r>
            <a:r>
              <a:rPr lang="ru-RU" sz="2400" b="1" dirty="0">
                <a:solidFill>
                  <a:prstClr val="black"/>
                </a:solidFill>
                <a:latin typeface="Roboto Slab"/>
              </a:rPr>
              <a:t>Председатель Правительства Российской Федерации</a:t>
            </a:r>
            <a:r>
              <a:rPr lang="ru-RU" sz="2400" dirty="0">
                <a:solidFill>
                  <a:prstClr val="black"/>
                </a:solidFill>
                <a:latin typeface="Roboto Slab"/>
              </a:rPr>
              <a:t>. </a:t>
            </a:r>
          </a:p>
        </p:txBody>
      </p:sp>
      <p:sp>
        <p:nvSpPr>
          <p:cNvPr id="23" name="Скругленный прямоугольник 10">
            <a:hlinkClick r:id="rId4" action="ppaction://hlinksldjump"/>
            <a:extLst>
              <a:ext uri="{FF2B5EF4-FFF2-40B4-BE49-F238E27FC236}">
                <a16:creationId xmlns:a16="http://schemas.microsoft.com/office/drawing/2014/main" id="{FC30C817-7DEF-40D6-8F01-EB4E6A2DB821}"/>
              </a:ext>
            </a:extLst>
          </p:cNvPr>
          <p:cNvSpPr/>
          <p:nvPr/>
        </p:nvSpPr>
        <p:spPr>
          <a:xfrm>
            <a:off x="6927056" y="4361858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</a:p>
        </p:txBody>
      </p:sp>
    </p:spTree>
    <p:extLst>
      <p:ext uri="{BB962C8B-B14F-4D97-AF65-F5344CB8AC3E}">
        <p14:creationId xmlns:p14="http://schemas.microsoft.com/office/powerpoint/2010/main" val="3171867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с двумя скругленными соседними углами 14">
            <a:hlinkClick r:id="" action="ppaction://hlinkshowjump?jump=endshow"/>
            <a:extLst>
              <a:ext uri="{FF2B5EF4-FFF2-40B4-BE49-F238E27FC236}">
                <a16:creationId xmlns:a16="http://schemas.microsoft.com/office/drawing/2014/main" id="{E7AA52D0-CE73-41C6-963F-749BBBC57D9A}"/>
              </a:ext>
            </a:extLst>
          </p:cNvPr>
          <p:cNvSpPr/>
          <p:nvPr/>
        </p:nvSpPr>
        <p:spPr>
          <a:xfrm rot="10800000">
            <a:off x="3132000" y="-2376"/>
            <a:ext cx="288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A6293E">
              <a:alpha val="50000"/>
            </a:srgbClr>
          </a:solidFill>
          <a:ln>
            <a:noFill/>
          </a:ln>
          <a:effectLst>
            <a:outerShdw blurRad="127000" dist="127000" dir="5400000" sx="90000" sy="90000" algn="t" rotWithShape="0">
              <a:schemeClr val="accent3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635" name="TextBox 634"/>
          <p:cNvSpPr txBox="1"/>
          <p:nvPr/>
        </p:nvSpPr>
        <p:spPr>
          <a:xfrm>
            <a:off x="3307073" y="107151"/>
            <a:ext cx="252986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1"/>
                </a:solidFill>
                <a:latin typeface="+mj-lt"/>
              </a:rPr>
              <a:t>Завершить игру</a:t>
            </a:r>
          </a:p>
        </p:txBody>
      </p:sp>
      <p:pic>
        <p:nvPicPr>
          <p:cNvPr id="376" name="Рисунок 37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2" name="Овал 1">
            <a:hlinkClick r:id="rId4" action="ppaction://hlinksldjump"/>
          </p:cNvPr>
          <p:cNvSpPr/>
          <p:nvPr/>
        </p:nvSpPr>
        <p:spPr>
          <a:xfrm>
            <a:off x="532399" y="1232101"/>
            <a:ext cx="846000" cy="846000"/>
          </a:xfrm>
          <a:prstGeom prst="ellipse">
            <a:avLst/>
          </a:prstGeom>
          <a:solidFill>
            <a:srgbClr val="A6293E"/>
          </a:solidFill>
          <a:ln w="19050" cap="rnd">
            <a:noFill/>
            <a:prstDash val="sysDot"/>
            <a:round/>
          </a:ln>
          <a:effectLst>
            <a:outerShdw blurRad="254000" dist="127000" dir="5400000" sx="96000" sy="96000" algn="t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>
                <a:latin typeface="+mj-lt"/>
              </a:rPr>
              <a:t>1</a:t>
            </a:r>
          </a:p>
        </p:txBody>
      </p:sp>
      <p:sp>
        <p:nvSpPr>
          <p:cNvPr id="31" name="Овал 30">
            <a:hlinkClick r:id="rId5" action="ppaction://hlinksldjump"/>
          </p:cNvPr>
          <p:cNvSpPr/>
          <p:nvPr/>
        </p:nvSpPr>
        <p:spPr>
          <a:xfrm>
            <a:off x="1596933" y="1232101"/>
            <a:ext cx="846000" cy="846000"/>
          </a:xfrm>
          <a:prstGeom prst="ellipse">
            <a:avLst/>
          </a:prstGeom>
          <a:solidFill>
            <a:schemeClr val="accent6"/>
          </a:solidFill>
          <a:ln w="19050" cap="rnd">
            <a:noFill/>
            <a:prstDash val="sysDot"/>
            <a:round/>
          </a:ln>
          <a:effectLst>
            <a:outerShdw blurRad="254000" dist="127000" dir="5400000" sx="96000" sy="96000" algn="t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>
                <a:latin typeface="+mj-lt"/>
              </a:rPr>
              <a:t>2</a:t>
            </a:r>
          </a:p>
        </p:txBody>
      </p:sp>
      <p:sp>
        <p:nvSpPr>
          <p:cNvPr id="32" name="Овал 31">
            <a:hlinkClick r:id="rId6" action="ppaction://hlinksldjump"/>
          </p:cNvPr>
          <p:cNvSpPr/>
          <p:nvPr/>
        </p:nvSpPr>
        <p:spPr>
          <a:xfrm>
            <a:off x="2661467" y="1232101"/>
            <a:ext cx="846000" cy="846000"/>
          </a:xfrm>
          <a:prstGeom prst="ellipse">
            <a:avLst/>
          </a:prstGeom>
          <a:solidFill>
            <a:schemeClr val="accent4"/>
          </a:solidFill>
          <a:ln w="19050" cap="rnd">
            <a:noFill/>
            <a:prstDash val="sysDot"/>
            <a:round/>
          </a:ln>
          <a:effectLst>
            <a:outerShdw blurRad="254000" dist="127000" dir="5400000" sx="96000" sy="96000" algn="t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>
                <a:latin typeface="+mj-lt"/>
              </a:rPr>
              <a:t>3</a:t>
            </a:r>
          </a:p>
        </p:txBody>
      </p:sp>
      <p:sp>
        <p:nvSpPr>
          <p:cNvPr id="33" name="Овал 32">
            <a:hlinkClick r:id="rId7" action="ppaction://hlinksldjump"/>
          </p:cNvPr>
          <p:cNvSpPr/>
          <p:nvPr/>
        </p:nvSpPr>
        <p:spPr>
          <a:xfrm>
            <a:off x="3726001" y="1232101"/>
            <a:ext cx="846000" cy="846000"/>
          </a:xfrm>
          <a:prstGeom prst="ellipse">
            <a:avLst/>
          </a:prstGeom>
          <a:solidFill>
            <a:srgbClr val="A6293E"/>
          </a:solidFill>
          <a:ln w="19050" cap="rnd">
            <a:noFill/>
            <a:prstDash val="sysDot"/>
            <a:round/>
          </a:ln>
          <a:effectLst>
            <a:outerShdw blurRad="254000" dist="127000" dir="5400000" sx="96000" sy="96000" algn="t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>
                <a:latin typeface="+mj-lt"/>
              </a:rPr>
              <a:t>4</a:t>
            </a:r>
          </a:p>
        </p:txBody>
      </p:sp>
      <p:sp>
        <p:nvSpPr>
          <p:cNvPr id="34" name="Овал 33">
            <a:hlinkClick r:id="rId8" action="ppaction://hlinksldjump"/>
          </p:cNvPr>
          <p:cNvSpPr/>
          <p:nvPr/>
        </p:nvSpPr>
        <p:spPr>
          <a:xfrm>
            <a:off x="4790535" y="1232101"/>
            <a:ext cx="846000" cy="846000"/>
          </a:xfrm>
          <a:prstGeom prst="ellipse">
            <a:avLst/>
          </a:prstGeom>
          <a:solidFill>
            <a:schemeClr val="accent4"/>
          </a:solidFill>
          <a:ln w="19050" cap="rnd">
            <a:noFill/>
            <a:prstDash val="sysDot"/>
            <a:round/>
          </a:ln>
          <a:effectLst>
            <a:outerShdw blurRad="254000" dist="127000" dir="5400000" sx="96000" sy="96000" algn="t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>
                <a:latin typeface="+mj-lt"/>
              </a:rPr>
              <a:t>5</a:t>
            </a:r>
          </a:p>
        </p:txBody>
      </p:sp>
      <p:sp>
        <p:nvSpPr>
          <p:cNvPr id="35" name="Овал 34">
            <a:hlinkClick r:id="rId9" action="ppaction://hlinksldjump"/>
          </p:cNvPr>
          <p:cNvSpPr/>
          <p:nvPr/>
        </p:nvSpPr>
        <p:spPr>
          <a:xfrm>
            <a:off x="5855069" y="1232101"/>
            <a:ext cx="846000" cy="846000"/>
          </a:xfrm>
          <a:prstGeom prst="ellipse">
            <a:avLst/>
          </a:prstGeom>
          <a:solidFill>
            <a:srgbClr val="A6293E"/>
          </a:solidFill>
          <a:ln w="19050" cap="rnd">
            <a:noFill/>
            <a:prstDash val="sysDot"/>
            <a:round/>
          </a:ln>
          <a:effectLst>
            <a:outerShdw blurRad="254000" dist="127000" dir="5400000" sx="96000" sy="96000" algn="t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>
                <a:latin typeface="+mj-lt"/>
              </a:rPr>
              <a:t>6</a:t>
            </a:r>
          </a:p>
        </p:txBody>
      </p:sp>
      <p:sp>
        <p:nvSpPr>
          <p:cNvPr id="36" name="Овал 35">
            <a:hlinkClick r:id="rId10" action="ppaction://hlinksldjump"/>
          </p:cNvPr>
          <p:cNvSpPr/>
          <p:nvPr/>
        </p:nvSpPr>
        <p:spPr>
          <a:xfrm>
            <a:off x="6919601" y="1232101"/>
            <a:ext cx="846000" cy="846000"/>
          </a:xfrm>
          <a:prstGeom prst="ellipse">
            <a:avLst/>
          </a:prstGeom>
          <a:solidFill>
            <a:schemeClr val="accent6"/>
          </a:solidFill>
          <a:ln w="19050" cap="rnd">
            <a:noFill/>
            <a:prstDash val="sysDot"/>
            <a:round/>
          </a:ln>
          <a:effectLst>
            <a:outerShdw blurRad="254000" dist="127000" dir="5400000" sx="96000" sy="96000" algn="t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>
                <a:latin typeface="+mj-lt"/>
              </a:rPr>
              <a:t>7</a:t>
            </a:r>
          </a:p>
        </p:txBody>
      </p:sp>
      <p:sp>
        <p:nvSpPr>
          <p:cNvPr id="38" name="Овал 37">
            <a:hlinkClick r:id="rId11" action="ppaction://hlinksldjump"/>
          </p:cNvPr>
          <p:cNvSpPr/>
          <p:nvPr/>
        </p:nvSpPr>
        <p:spPr>
          <a:xfrm>
            <a:off x="7939225" y="1232101"/>
            <a:ext cx="846000" cy="846000"/>
          </a:xfrm>
          <a:prstGeom prst="ellipse">
            <a:avLst/>
          </a:prstGeom>
          <a:solidFill>
            <a:srgbClr val="A6293E"/>
          </a:solidFill>
          <a:ln w="19050" cap="rnd">
            <a:noFill/>
            <a:prstDash val="sysDot"/>
            <a:round/>
          </a:ln>
          <a:effectLst>
            <a:outerShdw blurRad="254000" dist="127000" dir="5400000" sx="96000" sy="96000" algn="t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>
                <a:latin typeface="+mj-lt"/>
              </a:rPr>
              <a:t>8</a:t>
            </a:r>
          </a:p>
        </p:txBody>
      </p:sp>
      <p:sp>
        <p:nvSpPr>
          <p:cNvPr id="39" name="Овал 38">
            <a:hlinkClick r:id="rId12" action="ppaction://hlinksldjump"/>
          </p:cNvPr>
          <p:cNvSpPr/>
          <p:nvPr/>
        </p:nvSpPr>
        <p:spPr>
          <a:xfrm>
            <a:off x="1019994" y="2323555"/>
            <a:ext cx="846000" cy="846000"/>
          </a:xfrm>
          <a:prstGeom prst="ellipse">
            <a:avLst/>
          </a:prstGeom>
          <a:solidFill>
            <a:srgbClr val="A6293E"/>
          </a:solidFill>
          <a:ln w="19050" cap="rnd">
            <a:noFill/>
            <a:prstDash val="sysDot"/>
            <a:round/>
          </a:ln>
          <a:effectLst>
            <a:outerShdw blurRad="254000" dist="127000" dir="5400000" sx="96000" sy="96000" algn="t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>
                <a:latin typeface="+mj-lt"/>
              </a:rPr>
              <a:t>9</a:t>
            </a:r>
          </a:p>
        </p:txBody>
      </p:sp>
      <p:sp>
        <p:nvSpPr>
          <p:cNvPr id="40" name="Овал 39">
            <a:hlinkClick r:id="rId13" action="ppaction://hlinksldjump"/>
          </p:cNvPr>
          <p:cNvSpPr/>
          <p:nvPr/>
        </p:nvSpPr>
        <p:spPr>
          <a:xfrm>
            <a:off x="2084528" y="2323555"/>
            <a:ext cx="846000" cy="846000"/>
          </a:xfrm>
          <a:prstGeom prst="ellipse">
            <a:avLst/>
          </a:prstGeom>
          <a:solidFill>
            <a:schemeClr val="accent6"/>
          </a:solidFill>
          <a:ln w="19050" cap="rnd">
            <a:noFill/>
            <a:prstDash val="sysDot"/>
            <a:round/>
          </a:ln>
          <a:effectLst>
            <a:outerShdw blurRad="254000" dist="127000" dir="5400000" sx="96000" sy="96000" algn="t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>
                <a:latin typeface="+mj-lt"/>
              </a:rPr>
              <a:t>10</a:t>
            </a:r>
          </a:p>
        </p:txBody>
      </p:sp>
      <p:sp>
        <p:nvSpPr>
          <p:cNvPr id="41" name="Овал 40">
            <a:hlinkClick r:id="rId14" action="ppaction://hlinksldjump"/>
          </p:cNvPr>
          <p:cNvSpPr/>
          <p:nvPr/>
        </p:nvSpPr>
        <p:spPr>
          <a:xfrm>
            <a:off x="3154602" y="2323555"/>
            <a:ext cx="846000" cy="846000"/>
          </a:xfrm>
          <a:prstGeom prst="ellipse">
            <a:avLst/>
          </a:prstGeom>
          <a:solidFill>
            <a:schemeClr val="accent4"/>
          </a:solidFill>
          <a:ln w="19050" cap="rnd">
            <a:noFill/>
            <a:prstDash val="sysDot"/>
            <a:round/>
          </a:ln>
          <a:effectLst>
            <a:outerShdw blurRad="254000" dist="127000" dir="5400000" sx="96000" sy="96000" algn="t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>
                <a:latin typeface="+mj-lt"/>
              </a:rPr>
              <a:t>11</a:t>
            </a:r>
          </a:p>
        </p:txBody>
      </p:sp>
      <p:sp>
        <p:nvSpPr>
          <p:cNvPr id="42" name="Овал 41">
            <a:hlinkClick r:id="rId15" action="ppaction://hlinksldjump"/>
          </p:cNvPr>
          <p:cNvSpPr/>
          <p:nvPr/>
        </p:nvSpPr>
        <p:spPr>
          <a:xfrm>
            <a:off x="4219134" y="2323555"/>
            <a:ext cx="846000" cy="846000"/>
          </a:xfrm>
          <a:prstGeom prst="ellipse">
            <a:avLst/>
          </a:prstGeom>
          <a:solidFill>
            <a:schemeClr val="accent6"/>
          </a:solidFill>
          <a:ln w="19050" cap="rnd">
            <a:noFill/>
            <a:prstDash val="sysDot"/>
            <a:round/>
          </a:ln>
          <a:effectLst>
            <a:outerShdw blurRad="254000" dist="127000" dir="5400000" sx="96000" sy="96000" algn="t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>
                <a:latin typeface="+mj-lt"/>
              </a:rPr>
              <a:t>12</a:t>
            </a:r>
          </a:p>
        </p:txBody>
      </p:sp>
      <p:sp>
        <p:nvSpPr>
          <p:cNvPr id="43" name="Овал 42">
            <a:hlinkClick r:id="rId16" action="ppaction://hlinksldjump"/>
          </p:cNvPr>
          <p:cNvSpPr/>
          <p:nvPr/>
        </p:nvSpPr>
        <p:spPr>
          <a:xfrm>
            <a:off x="5280899" y="2323555"/>
            <a:ext cx="846000" cy="846000"/>
          </a:xfrm>
          <a:prstGeom prst="ellipse">
            <a:avLst/>
          </a:prstGeom>
          <a:solidFill>
            <a:srgbClr val="A6293E"/>
          </a:solidFill>
          <a:ln w="19050" cap="rnd">
            <a:noFill/>
            <a:prstDash val="sysDot"/>
            <a:round/>
          </a:ln>
          <a:effectLst>
            <a:outerShdw blurRad="254000" dist="127000" dir="5400000" sx="96000" sy="96000" algn="t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>
                <a:latin typeface="+mj-lt"/>
              </a:rPr>
              <a:t>13</a:t>
            </a:r>
          </a:p>
        </p:txBody>
      </p:sp>
      <p:sp>
        <p:nvSpPr>
          <p:cNvPr id="44" name="Овал 43">
            <a:hlinkClick r:id="rId17" action="ppaction://hlinksldjump"/>
          </p:cNvPr>
          <p:cNvSpPr/>
          <p:nvPr/>
        </p:nvSpPr>
        <p:spPr>
          <a:xfrm>
            <a:off x="6342664" y="2334985"/>
            <a:ext cx="846000" cy="846000"/>
          </a:xfrm>
          <a:prstGeom prst="ellipse">
            <a:avLst/>
          </a:prstGeom>
          <a:solidFill>
            <a:srgbClr val="A6293E"/>
          </a:solidFill>
          <a:ln w="19050" cap="rnd">
            <a:noFill/>
            <a:prstDash val="sysDot"/>
            <a:round/>
          </a:ln>
          <a:effectLst>
            <a:outerShdw blurRad="254000" dist="127000" dir="5400000" sx="96000" sy="96000" algn="t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>
                <a:latin typeface="+mj-lt"/>
              </a:rPr>
              <a:t>14</a:t>
            </a:r>
          </a:p>
        </p:txBody>
      </p:sp>
      <p:sp>
        <p:nvSpPr>
          <p:cNvPr id="45" name="Овал 44">
            <a:hlinkClick r:id="rId18" action="ppaction://hlinksldjump"/>
          </p:cNvPr>
          <p:cNvSpPr/>
          <p:nvPr/>
        </p:nvSpPr>
        <p:spPr>
          <a:xfrm>
            <a:off x="1868763" y="3415009"/>
            <a:ext cx="846000" cy="846000"/>
          </a:xfrm>
          <a:prstGeom prst="ellipse">
            <a:avLst/>
          </a:prstGeom>
          <a:solidFill>
            <a:schemeClr val="accent4"/>
          </a:solidFill>
          <a:ln w="19050" cap="rnd">
            <a:noFill/>
            <a:prstDash val="sysDot"/>
            <a:round/>
          </a:ln>
          <a:effectLst>
            <a:outerShdw blurRad="254000" dist="127000" dir="5400000" sx="96000" sy="96000" algn="t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>
                <a:latin typeface="+mj-lt"/>
              </a:rPr>
              <a:t>16</a:t>
            </a:r>
          </a:p>
        </p:txBody>
      </p:sp>
      <p:sp>
        <p:nvSpPr>
          <p:cNvPr id="46" name="Овал 45">
            <a:hlinkClick r:id="rId19" action="ppaction://hlinksldjump"/>
          </p:cNvPr>
          <p:cNvSpPr/>
          <p:nvPr/>
        </p:nvSpPr>
        <p:spPr>
          <a:xfrm>
            <a:off x="2933297" y="3415009"/>
            <a:ext cx="846000" cy="846000"/>
          </a:xfrm>
          <a:prstGeom prst="ellipse">
            <a:avLst/>
          </a:prstGeom>
          <a:solidFill>
            <a:schemeClr val="accent4"/>
          </a:solidFill>
          <a:ln w="19050" cap="rnd">
            <a:noFill/>
            <a:prstDash val="sysDot"/>
            <a:round/>
          </a:ln>
          <a:effectLst>
            <a:outerShdw blurRad="254000" dist="127000" dir="5400000" sx="96000" sy="96000" algn="t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>
                <a:latin typeface="+mj-lt"/>
              </a:rPr>
              <a:t>17</a:t>
            </a:r>
          </a:p>
        </p:txBody>
      </p:sp>
      <p:sp>
        <p:nvSpPr>
          <p:cNvPr id="47" name="Овал 46">
            <a:hlinkClick r:id="rId20" action="ppaction://hlinksldjump"/>
          </p:cNvPr>
          <p:cNvSpPr/>
          <p:nvPr/>
        </p:nvSpPr>
        <p:spPr>
          <a:xfrm>
            <a:off x="3997831" y="3415009"/>
            <a:ext cx="846000" cy="846000"/>
          </a:xfrm>
          <a:prstGeom prst="ellipse">
            <a:avLst/>
          </a:prstGeom>
          <a:solidFill>
            <a:schemeClr val="accent6"/>
          </a:solidFill>
          <a:ln w="19050" cap="rnd">
            <a:noFill/>
            <a:prstDash val="sysDot"/>
            <a:round/>
          </a:ln>
          <a:effectLst>
            <a:outerShdw blurRad="254000" dist="127000" dir="5400000" sx="96000" sy="96000" algn="t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>
                <a:latin typeface="+mj-lt"/>
              </a:rPr>
              <a:t>18</a:t>
            </a:r>
          </a:p>
        </p:txBody>
      </p:sp>
      <p:sp>
        <p:nvSpPr>
          <p:cNvPr id="48" name="Овал 47">
            <a:hlinkClick r:id="rId21" action="ppaction://hlinksldjump"/>
          </p:cNvPr>
          <p:cNvSpPr/>
          <p:nvPr/>
        </p:nvSpPr>
        <p:spPr>
          <a:xfrm>
            <a:off x="5062365" y="3415009"/>
            <a:ext cx="846000" cy="846000"/>
          </a:xfrm>
          <a:prstGeom prst="ellipse">
            <a:avLst/>
          </a:prstGeom>
          <a:solidFill>
            <a:schemeClr val="accent6"/>
          </a:solidFill>
          <a:ln w="19050" cap="rnd">
            <a:noFill/>
            <a:prstDash val="sysDot"/>
            <a:round/>
          </a:ln>
          <a:effectLst>
            <a:outerShdw blurRad="254000" dist="127000" dir="5400000" sx="96000" sy="96000" algn="t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>
                <a:latin typeface="+mj-lt"/>
              </a:rPr>
              <a:t>19</a:t>
            </a:r>
          </a:p>
        </p:txBody>
      </p:sp>
      <p:sp>
        <p:nvSpPr>
          <p:cNvPr id="49" name="Овал 48">
            <a:hlinkClick r:id="rId22" action="ppaction://hlinksldjump"/>
          </p:cNvPr>
          <p:cNvSpPr/>
          <p:nvPr/>
        </p:nvSpPr>
        <p:spPr>
          <a:xfrm>
            <a:off x="6126899" y="3415009"/>
            <a:ext cx="846000" cy="846000"/>
          </a:xfrm>
          <a:prstGeom prst="ellipse">
            <a:avLst/>
          </a:prstGeom>
          <a:solidFill>
            <a:srgbClr val="A6293E"/>
          </a:solidFill>
          <a:ln w="19050" cap="rnd">
            <a:noFill/>
            <a:prstDash val="sysDot"/>
            <a:round/>
          </a:ln>
          <a:effectLst>
            <a:outerShdw blurRad="254000" dist="127000" dir="5400000" sx="96000" sy="96000" algn="t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>
                <a:latin typeface="+mj-lt"/>
              </a:rPr>
              <a:t>20</a:t>
            </a:r>
          </a:p>
        </p:txBody>
      </p:sp>
      <p:sp>
        <p:nvSpPr>
          <p:cNvPr id="50" name="Овал 49">
            <a:hlinkClick r:id="rId23" action="ppaction://hlinksldjump"/>
          </p:cNvPr>
          <p:cNvSpPr/>
          <p:nvPr/>
        </p:nvSpPr>
        <p:spPr>
          <a:xfrm>
            <a:off x="7404429" y="2323555"/>
            <a:ext cx="846000" cy="846000"/>
          </a:xfrm>
          <a:prstGeom prst="ellipse">
            <a:avLst/>
          </a:prstGeom>
          <a:solidFill>
            <a:schemeClr val="accent4"/>
          </a:solidFill>
          <a:ln w="19050" cap="rnd">
            <a:noFill/>
            <a:prstDash val="sysDot"/>
            <a:round/>
          </a:ln>
          <a:effectLst>
            <a:outerShdw blurRad="254000" dist="127000" dir="5400000" sx="96000" sy="96000" algn="t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>
                <a:latin typeface="+mj-lt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912394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2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772000" y="1035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82651" y="107151"/>
            <a:ext cx="2978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8" name="Picture 2" descr="ÐÐ°ÑÑÐ¸Ð½ÐºÐ¸ Ð¿Ð¾ Ð·Ð°Ð¿ÑÐ¾ÑÑ ÑÐµÑÐ½Ð¾Ð±ÑÐ»ÑÑÐºÐ°Ñ Ð°Ð²Ð°ÑÐ¸Ñ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13" r="9731"/>
          <a:stretch/>
        </p:blipFill>
        <p:spPr bwMode="auto">
          <a:xfrm>
            <a:off x="358772" y="1331501"/>
            <a:ext cx="2198793" cy="226091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06ED988C-51BF-4B9C-B58A-ACE4FF2057C0}"/>
              </a:ext>
            </a:extLst>
          </p:cNvPr>
          <p:cNvSpPr/>
          <p:nvPr/>
        </p:nvSpPr>
        <p:spPr>
          <a:xfrm flipH="1">
            <a:off x="3311524" y="2163675"/>
            <a:ext cx="5715743" cy="81272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400">
                <a:solidFill>
                  <a:prstClr val="black"/>
                </a:solidFill>
                <a:latin typeface="Roboto Slab"/>
              </a:rPr>
              <a:t>Авария на Чернобыльской АЭС произошла 26 апреля </a:t>
            </a:r>
            <a:r>
              <a:rPr lang="ru-RU" sz="2400" b="1">
                <a:solidFill>
                  <a:prstClr val="black"/>
                </a:solidFill>
                <a:latin typeface="Roboto Slab"/>
              </a:rPr>
              <a:t>1986 года</a:t>
            </a:r>
            <a:r>
              <a:rPr lang="ru-RU" sz="2400">
                <a:solidFill>
                  <a:prstClr val="black"/>
                </a:solidFill>
                <a:latin typeface="Roboto Slab"/>
              </a:rPr>
              <a:t>. </a:t>
            </a:r>
          </a:p>
        </p:txBody>
      </p:sp>
      <p:sp>
        <p:nvSpPr>
          <p:cNvPr id="23" name="Скругленный прямоугольник 10">
            <a:hlinkClick r:id="rId4" action="ppaction://hlinksldjump"/>
            <a:extLst>
              <a:ext uri="{FF2B5EF4-FFF2-40B4-BE49-F238E27FC236}">
                <a16:creationId xmlns:a16="http://schemas.microsoft.com/office/drawing/2014/main" id="{FC30C817-7DEF-40D6-8F01-EB4E6A2DB821}"/>
              </a:ext>
            </a:extLst>
          </p:cNvPr>
          <p:cNvSpPr/>
          <p:nvPr/>
        </p:nvSpPr>
        <p:spPr>
          <a:xfrm>
            <a:off x="6927056" y="4361858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</a:p>
        </p:txBody>
      </p:sp>
    </p:spTree>
    <p:extLst>
      <p:ext uri="{BB962C8B-B14F-4D97-AF65-F5344CB8AC3E}">
        <p14:creationId xmlns:p14="http://schemas.microsoft.com/office/powerpoint/2010/main" val="897397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772000" y="1035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82651" y="107151"/>
            <a:ext cx="2978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9" name="Picture 2" descr="https://upload.wikimedia.org/wikipedia/commons/9/94/USSR_Civil_Defense_Forces_emblem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1" t="10412" r="2998" b="18372"/>
          <a:stretch/>
        </p:blipFill>
        <p:spPr bwMode="auto">
          <a:xfrm>
            <a:off x="358772" y="1331502"/>
            <a:ext cx="2198793" cy="226091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06ED988C-51BF-4B9C-B58A-ACE4FF2057C0}"/>
              </a:ext>
            </a:extLst>
          </p:cNvPr>
          <p:cNvSpPr/>
          <p:nvPr/>
        </p:nvSpPr>
        <p:spPr>
          <a:xfrm flipH="1">
            <a:off x="3311524" y="1954125"/>
            <a:ext cx="5715743" cy="1263038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400">
                <a:solidFill>
                  <a:prstClr val="black"/>
                </a:solidFill>
                <a:latin typeface="Roboto Slab"/>
              </a:rPr>
              <a:t>Система гражданской обороны </a:t>
            </a:r>
          </a:p>
          <a:p>
            <a:pPr>
              <a:lnSpc>
                <a:spcPct val="114000"/>
              </a:lnSpc>
            </a:pPr>
            <a:r>
              <a:rPr lang="ru-RU" sz="2400">
                <a:solidFill>
                  <a:prstClr val="black"/>
                </a:solidFill>
                <a:latin typeface="Roboto Slab"/>
              </a:rPr>
              <a:t>в СССР была создана </a:t>
            </a:r>
            <a:r>
              <a:rPr lang="ru-RU" sz="2400" b="1">
                <a:solidFill>
                  <a:prstClr val="black"/>
                </a:solidFill>
                <a:latin typeface="Roboto Slab"/>
              </a:rPr>
              <a:t>4 октября </a:t>
            </a:r>
          </a:p>
          <a:p>
            <a:pPr>
              <a:lnSpc>
                <a:spcPct val="114000"/>
              </a:lnSpc>
            </a:pPr>
            <a:r>
              <a:rPr lang="ru-RU" sz="2400" b="1">
                <a:solidFill>
                  <a:prstClr val="black"/>
                </a:solidFill>
                <a:latin typeface="Roboto Slab"/>
              </a:rPr>
              <a:t>1932 года</a:t>
            </a:r>
            <a:r>
              <a:rPr lang="ru-RU" sz="2400">
                <a:solidFill>
                  <a:prstClr val="black"/>
                </a:solidFill>
                <a:latin typeface="Roboto Slab"/>
              </a:rPr>
              <a:t>. </a:t>
            </a:r>
          </a:p>
        </p:txBody>
      </p:sp>
      <p:sp>
        <p:nvSpPr>
          <p:cNvPr id="23" name="Скругленный прямоугольник 10">
            <a:hlinkClick r:id="rId4" action="ppaction://hlinksldjump"/>
            <a:extLst>
              <a:ext uri="{FF2B5EF4-FFF2-40B4-BE49-F238E27FC236}">
                <a16:creationId xmlns:a16="http://schemas.microsoft.com/office/drawing/2014/main" id="{FC30C817-7DEF-40D6-8F01-EB4E6A2DB821}"/>
              </a:ext>
            </a:extLst>
          </p:cNvPr>
          <p:cNvSpPr/>
          <p:nvPr/>
        </p:nvSpPr>
        <p:spPr>
          <a:xfrm>
            <a:off x="6927056" y="4361858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</a:p>
        </p:txBody>
      </p:sp>
    </p:spTree>
    <p:extLst>
      <p:ext uri="{BB962C8B-B14F-4D97-AF65-F5344CB8AC3E}">
        <p14:creationId xmlns:p14="http://schemas.microsoft.com/office/powerpoint/2010/main" val="3552440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772000" y="1035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82651" y="107151"/>
            <a:ext cx="2978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8" name="Picture 2" descr="ÐÐ°ÑÑÐ¸Ð½ÐºÐ¸ Ð¿Ð¾ Ð·Ð°Ð¿ÑÐ¾ÑÑ ÑÐ²ÐµÑÐ¾Ð²Ð¾Ðµ Ð¸Ð·Ð»ÑÑÐµÐ½Ð¸Ð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6" r="34598" b="24082"/>
          <a:stretch/>
        </p:blipFill>
        <p:spPr bwMode="auto">
          <a:xfrm>
            <a:off x="358772" y="1331502"/>
            <a:ext cx="2198793" cy="226091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06ED988C-51BF-4B9C-B58A-ACE4FF2057C0}"/>
              </a:ext>
            </a:extLst>
          </p:cNvPr>
          <p:cNvSpPr/>
          <p:nvPr/>
        </p:nvSpPr>
        <p:spPr>
          <a:xfrm flipH="1">
            <a:off x="3311524" y="1544550"/>
            <a:ext cx="5715743" cy="2075761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400" dirty="0">
                <a:solidFill>
                  <a:prstClr val="black"/>
                </a:solidFill>
                <a:latin typeface="Roboto Slab"/>
              </a:rPr>
              <a:t>Поток лучистой энергии, включающей видимые, ультрафиолетовые </a:t>
            </a:r>
          </a:p>
          <a:p>
            <a:pPr>
              <a:lnSpc>
                <a:spcPct val="114000"/>
              </a:lnSpc>
            </a:pPr>
            <a:r>
              <a:rPr lang="ru-RU" sz="2400" dirty="0">
                <a:solidFill>
                  <a:prstClr val="black"/>
                </a:solidFill>
                <a:latin typeface="Roboto Slab"/>
              </a:rPr>
              <a:t>и инфракрасные лучи, </a:t>
            </a:r>
          </a:p>
          <a:p>
            <a:pPr>
              <a:lnSpc>
                <a:spcPct val="114000"/>
              </a:lnSpc>
            </a:pPr>
            <a:r>
              <a:rPr lang="ru-RU" sz="2400" dirty="0">
                <a:solidFill>
                  <a:prstClr val="black"/>
                </a:solidFill>
                <a:latin typeface="Roboto Slab"/>
              </a:rPr>
              <a:t>называется </a:t>
            </a:r>
            <a:r>
              <a:rPr lang="ru-RU" sz="2400" b="1" dirty="0">
                <a:solidFill>
                  <a:prstClr val="black"/>
                </a:solidFill>
                <a:latin typeface="Roboto Slab"/>
              </a:rPr>
              <a:t>световым излучением</a:t>
            </a:r>
            <a:r>
              <a:rPr lang="ru-RU" sz="2400" dirty="0">
                <a:solidFill>
                  <a:prstClr val="black"/>
                </a:solidFill>
                <a:latin typeface="Roboto Slab"/>
              </a:rPr>
              <a:t>. </a:t>
            </a:r>
          </a:p>
        </p:txBody>
      </p:sp>
      <p:sp>
        <p:nvSpPr>
          <p:cNvPr id="23" name="Скругленный прямоугольник 10">
            <a:hlinkClick r:id="rId4" action="ppaction://hlinksldjump"/>
            <a:extLst>
              <a:ext uri="{FF2B5EF4-FFF2-40B4-BE49-F238E27FC236}">
                <a16:creationId xmlns:a16="http://schemas.microsoft.com/office/drawing/2014/main" id="{FC30C817-7DEF-40D6-8F01-EB4E6A2DB821}"/>
              </a:ext>
            </a:extLst>
          </p:cNvPr>
          <p:cNvSpPr/>
          <p:nvPr/>
        </p:nvSpPr>
        <p:spPr>
          <a:xfrm>
            <a:off x="6927056" y="4361858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</a:p>
        </p:txBody>
      </p:sp>
    </p:spTree>
    <p:extLst>
      <p:ext uri="{BB962C8B-B14F-4D97-AF65-F5344CB8AC3E}">
        <p14:creationId xmlns:p14="http://schemas.microsoft.com/office/powerpoint/2010/main" val="60148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772000" y="1035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82651" y="107151"/>
            <a:ext cx="2978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06ED988C-51BF-4B9C-B58A-ACE4FF2057C0}"/>
              </a:ext>
            </a:extLst>
          </p:cNvPr>
          <p:cNvSpPr/>
          <p:nvPr/>
        </p:nvSpPr>
        <p:spPr>
          <a:xfrm flipH="1">
            <a:off x="3311524" y="1735050"/>
            <a:ext cx="5715743" cy="1684051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400">
                <a:solidFill>
                  <a:prstClr val="black"/>
                </a:solidFill>
                <a:latin typeface="Roboto Slab"/>
              </a:rPr>
              <a:t>Аббревиатура МЧС расшифровывается как </a:t>
            </a:r>
            <a:r>
              <a:rPr lang="ru-RU" sz="2400" b="1">
                <a:solidFill>
                  <a:prstClr val="black"/>
                </a:solidFill>
                <a:latin typeface="Roboto Slab"/>
              </a:rPr>
              <a:t>Министерство по чрезвычайным ситуациям</a:t>
            </a:r>
            <a:r>
              <a:rPr lang="ru-RU" sz="2400">
                <a:solidFill>
                  <a:prstClr val="black"/>
                </a:solidFill>
                <a:latin typeface="Roboto Slab"/>
              </a:rPr>
              <a:t>. </a:t>
            </a:r>
          </a:p>
        </p:txBody>
      </p:sp>
      <p:sp>
        <p:nvSpPr>
          <p:cNvPr id="23" name="Скругленный прямоугольник 10">
            <a:hlinkClick r:id="rId3" action="ppaction://hlinksldjump"/>
            <a:extLst>
              <a:ext uri="{FF2B5EF4-FFF2-40B4-BE49-F238E27FC236}">
                <a16:creationId xmlns:a16="http://schemas.microsoft.com/office/drawing/2014/main" id="{FC30C817-7DEF-40D6-8F01-EB4E6A2DB821}"/>
              </a:ext>
            </a:extLst>
          </p:cNvPr>
          <p:cNvSpPr/>
          <p:nvPr/>
        </p:nvSpPr>
        <p:spPr>
          <a:xfrm>
            <a:off x="6927056" y="4361858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</a:p>
        </p:txBody>
      </p:sp>
      <p:pic>
        <p:nvPicPr>
          <p:cNvPr id="9" name="Picture 2" descr="Great emblem of the Russian Ministry of Emergency Situations.sv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137" y="1247522"/>
            <a:ext cx="1768062" cy="242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8495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772000" y="1035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82651" y="107151"/>
            <a:ext cx="2978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9" name="Picture 2" descr="ÐÐ°ÑÑÐ¸Ð½ÐºÐ¸ Ð¿Ð¾ Ð·Ð°Ð¿ÑÐ¾ÑÑ ÑÐ¸Ð³Ð½Ð°Ð» Ð²Ð½Ð¸Ð¼Ð°Ð½Ð¸Ðµ Ð²ÑÐµÐ¼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8" t="2570" r="11936" b="347"/>
          <a:stretch/>
        </p:blipFill>
        <p:spPr bwMode="auto">
          <a:xfrm>
            <a:off x="358771" y="1331502"/>
            <a:ext cx="2198793" cy="226091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06ED988C-51BF-4B9C-B58A-ACE4FF2057C0}"/>
              </a:ext>
            </a:extLst>
          </p:cNvPr>
          <p:cNvSpPr/>
          <p:nvPr/>
        </p:nvSpPr>
        <p:spPr>
          <a:xfrm flipH="1">
            <a:off x="3216273" y="1335000"/>
            <a:ext cx="5568952" cy="2496774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400">
                <a:solidFill>
                  <a:prstClr val="black"/>
                </a:solidFill>
                <a:latin typeface="Roboto Slab"/>
              </a:rPr>
              <a:t>Если вы услышите сигнал оповещения об угрозе возникновения ЧС, в первую очередь необходимо </a:t>
            </a:r>
            <a:r>
              <a:rPr lang="ru-RU" sz="2400" b="1">
                <a:solidFill>
                  <a:prstClr val="black"/>
                </a:solidFill>
                <a:latin typeface="Roboto Slab"/>
              </a:rPr>
              <a:t>включить радиоприёмник (радиоточку) </a:t>
            </a:r>
          </a:p>
          <a:p>
            <a:pPr>
              <a:lnSpc>
                <a:spcPct val="114000"/>
              </a:lnSpc>
            </a:pPr>
            <a:r>
              <a:rPr lang="ru-RU" sz="2400" b="1">
                <a:solidFill>
                  <a:prstClr val="black"/>
                </a:solidFill>
                <a:latin typeface="Roboto Slab"/>
              </a:rPr>
              <a:t>или телевизор на местном канале</a:t>
            </a:r>
            <a:r>
              <a:rPr lang="ru-RU" sz="2400">
                <a:solidFill>
                  <a:prstClr val="black"/>
                </a:solidFill>
                <a:latin typeface="Roboto Slab"/>
              </a:rPr>
              <a:t>. </a:t>
            </a:r>
          </a:p>
        </p:txBody>
      </p:sp>
      <p:sp>
        <p:nvSpPr>
          <p:cNvPr id="23" name="Скругленный прямоугольник 10">
            <a:hlinkClick r:id="rId4" action="ppaction://hlinksldjump"/>
            <a:extLst>
              <a:ext uri="{FF2B5EF4-FFF2-40B4-BE49-F238E27FC236}">
                <a16:creationId xmlns:a16="http://schemas.microsoft.com/office/drawing/2014/main" id="{FC30C817-7DEF-40D6-8F01-EB4E6A2DB821}"/>
              </a:ext>
            </a:extLst>
          </p:cNvPr>
          <p:cNvSpPr/>
          <p:nvPr/>
        </p:nvSpPr>
        <p:spPr>
          <a:xfrm>
            <a:off x="6927056" y="4361858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</a:p>
        </p:txBody>
      </p:sp>
    </p:spTree>
    <p:extLst>
      <p:ext uri="{BB962C8B-B14F-4D97-AF65-F5344CB8AC3E}">
        <p14:creationId xmlns:p14="http://schemas.microsoft.com/office/powerpoint/2010/main" val="225969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772000" y="1035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82651" y="107151"/>
            <a:ext cx="2978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32770" name="Picture 2" descr="ÐÐ°ÑÑÐ¸Ð½ÐºÐ¸ Ð¿Ð¾ Ð·Ð°Ð¿ÑÐ¾ÑÑ Ð¾Ð³Ð½ÐµÑÑÑÐ¸ÑÐµÐ»Ñ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1" y="1331502"/>
            <a:ext cx="2198793" cy="226091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06ED988C-51BF-4B9C-B58A-ACE4FF2057C0}"/>
              </a:ext>
            </a:extLst>
          </p:cNvPr>
          <p:cNvSpPr/>
          <p:nvPr/>
        </p:nvSpPr>
        <p:spPr>
          <a:xfrm flipH="1">
            <a:off x="3216273" y="1973175"/>
            <a:ext cx="5568952" cy="1233736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400">
                <a:solidFill>
                  <a:prstClr val="black"/>
                </a:solidFill>
                <a:latin typeface="Roboto Slab"/>
              </a:rPr>
              <a:t>Огнетушитель – это переносное или передвижное устройство </a:t>
            </a:r>
          </a:p>
          <a:p>
            <a:pPr>
              <a:lnSpc>
                <a:spcPct val="114000"/>
              </a:lnSpc>
            </a:pPr>
            <a:r>
              <a:rPr lang="ru-RU" sz="2400">
                <a:solidFill>
                  <a:prstClr val="black"/>
                </a:solidFill>
                <a:latin typeface="Roboto Slab"/>
              </a:rPr>
              <a:t>для тушения очагов пожара. </a:t>
            </a:r>
          </a:p>
        </p:txBody>
      </p:sp>
      <p:sp>
        <p:nvSpPr>
          <p:cNvPr id="23" name="Скругленный прямоугольник 10">
            <a:hlinkClick r:id="rId4" action="ppaction://hlinksldjump"/>
            <a:extLst>
              <a:ext uri="{FF2B5EF4-FFF2-40B4-BE49-F238E27FC236}">
                <a16:creationId xmlns:a16="http://schemas.microsoft.com/office/drawing/2014/main" id="{FC30C817-7DEF-40D6-8F01-EB4E6A2DB821}"/>
              </a:ext>
            </a:extLst>
          </p:cNvPr>
          <p:cNvSpPr/>
          <p:nvPr/>
        </p:nvSpPr>
        <p:spPr>
          <a:xfrm>
            <a:off x="6927056" y="4361858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</a:p>
        </p:txBody>
      </p:sp>
    </p:spTree>
    <p:extLst>
      <p:ext uri="{BB962C8B-B14F-4D97-AF65-F5344CB8AC3E}">
        <p14:creationId xmlns:p14="http://schemas.microsoft.com/office/powerpoint/2010/main" val="1813882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772000" y="1035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82651" y="107151"/>
            <a:ext cx="2978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8" name="Picture 2" descr="ÐÐ°ÑÑÐ¸Ð½ÐºÐ¸ Ð¿Ð¾ Ð·Ð°Ð¿ÑÐ¾ÑÑ ÑÐ¿Ð¸ÑÐ°ÐºÑÐºÐ¾Ðµ Ð·ÐµÐ¼Ð»ÐµÑÑÑÑÐµÐ½Ð¸Ð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2" t="3925" r="36943" b="6117"/>
          <a:stretch/>
        </p:blipFill>
        <p:spPr bwMode="auto">
          <a:xfrm>
            <a:off x="358771" y="1331502"/>
            <a:ext cx="2198793" cy="226091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06ED988C-51BF-4B9C-B58A-ACE4FF2057C0}"/>
              </a:ext>
            </a:extLst>
          </p:cNvPr>
          <p:cNvSpPr/>
          <p:nvPr/>
        </p:nvSpPr>
        <p:spPr>
          <a:xfrm flipH="1">
            <a:off x="3216273" y="2185827"/>
            <a:ext cx="5568952" cy="842025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400">
                <a:solidFill>
                  <a:prstClr val="black"/>
                </a:solidFill>
                <a:latin typeface="Roboto Slab"/>
              </a:rPr>
              <a:t>Спитакское землетрясение произошло в 1988 году в </a:t>
            </a:r>
            <a:r>
              <a:rPr lang="ru-RU" sz="2400" b="1">
                <a:solidFill>
                  <a:prstClr val="black"/>
                </a:solidFill>
                <a:latin typeface="Roboto Slab"/>
              </a:rPr>
              <a:t>Армении</a:t>
            </a:r>
            <a:r>
              <a:rPr lang="ru-RU" sz="2400">
                <a:solidFill>
                  <a:prstClr val="black"/>
                </a:solidFill>
                <a:latin typeface="Roboto Slab"/>
              </a:rPr>
              <a:t>. </a:t>
            </a:r>
          </a:p>
        </p:txBody>
      </p:sp>
      <p:sp>
        <p:nvSpPr>
          <p:cNvPr id="23" name="Скругленный прямоугольник 10">
            <a:hlinkClick r:id="rId4" action="ppaction://hlinksldjump"/>
            <a:extLst>
              <a:ext uri="{FF2B5EF4-FFF2-40B4-BE49-F238E27FC236}">
                <a16:creationId xmlns:a16="http://schemas.microsoft.com/office/drawing/2014/main" id="{FC30C817-7DEF-40D6-8F01-EB4E6A2DB821}"/>
              </a:ext>
            </a:extLst>
          </p:cNvPr>
          <p:cNvSpPr/>
          <p:nvPr/>
        </p:nvSpPr>
        <p:spPr>
          <a:xfrm>
            <a:off x="6927056" y="4361858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</a:p>
        </p:txBody>
      </p:sp>
    </p:spTree>
    <p:extLst>
      <p:ext uri="{BB962C8B-B14F-4D97-AF65-F5344CB8AC3E}">
        <p14:creationId xmlns:p14="http://schemas.microsoft.com/office/powerpoint/2010/main" val="818927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772000" y="1035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82651" y="107151"/>
            <a:ext cx="2978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9" name="Picture 2" descr="ÐÐ°ÑÑÐ¸Ð½ÐºÐ¸ Ð¿Ð¾ Ð·Ð°Ð¿ÑÐ¾ÑÑ Ð¼ÐµÐ¶Ð´ÑÐ½Ð°ÑÐ¾Ð´Ð½ÑÐ¹ Ð´ÐµÐ½Ñ Ð³ÑÐ°Ð¶Ð´Ð°Ð½ÑÐºÐ¾Ð¹ Ð¾Ð±Ð¾ÑÐ¾Ð½Ñ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62" r="11763"/>
          <a:stretch/>
        </p:blipFill>
        <p:spPr bwMode="auto">
          <a:xfrm>
            <a:off x="358771" y="1331502"/>
            <a:ext cx="2198793" cy="226091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06ED988C-51BF-4B9C-B58A-ACE4FF2057C0}"/>
              </a:ext>
            </a:extLst>
          </p:cNvPr>
          <p:cNvSpPr/>
          <p:nvPr/>
        </p:nvSpPr>
        <p:spPr>
          <a:xfrm flipH="1">
            <a:off x="3216273" y="1951911"/>
            <a:ext cx="5568952" cy="81272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400" dirty="0">
                <a:solidFill>
                  <a:prstClr val="black"/>
                </a:solidFill>
                <a:latin typeface="Roboto Slab"/>
              </a:rPr>
              <a:t>Международный день гражданской обороны отмечается </a:t>
            </a:r>
            <a:r>
              <a:rPr lang="ru-RU" sz="2400" b="1" dirty="0">
                <a:solidFill>
                  <a:prstClr val="black"/>
                </a:solidFill>
                <a:latin typeface="Roboto Slab"/>
              </a:rPr>
              <a:t>1 марта</a:t>
            </a:r>
            <a:r>
              <a:rPr lang="ru-RU" sz="2400" dirty="0">
                <a:solidFill>
                  <a:prstClr val="black"/>
                </a:solidFill>
                <a:latin typeface="Roboto Slab"/>
              </a:rPr>
              <a:t>. </a:t>
            </a:r>
          </a:p>
        </p:txBody>
      </p:sp>
      <p:sp>
        <p:nvSpPr>
          <p:cNvPr id="23" name="Скругленный прямоугольник 10">
            <a:hlinkClick r:id="rId4" action="ppaction://hlinksldjump"/>
            <a:extLst>
              <a:ext uri="{FF2B5EF4-FFF2-40B4-BE49-F238E27FC236}">
                <a16:creationId xmlns:a16="http://schemas.microsoft.com/office/drawing/2014/main" id="{FC30C817-7DEF-40D6-8F01-EB4E6A2DB821}"/>
              </a:ext>
            </a:extLst>
          </p:cNvPr>
          <p:cNvSpPr/>
          <p:nvPr/>
        </p:nvSpPr>
        <p:spPr>
          <a:xfrm>
            <a:off x="6927056" y="4361858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</a:p>
        </p:txBody>
      </p:sp>
    </p:spTree>
    <p:extLst>
      <p:ext uri="{BB962C8B-B14F-4D97-AF65-F5344CB8AC3E}">
        <p14:creationId xmlns:p14="http://schemas.microsoft.com/office/powerpoint/2010/main" val="784105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772000" y="1035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82651" y="107151"/>
            <a:ext cx="2978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8" name="Picture 2" descr="ÐÐ°ÑÑÐ¸Ð½ÐºÐ¸ Ð¿Ð¾ Ð·Ð°Ð¿ÑÐ¾ÑÑ ÑÐµÑÐ½Ð¾ÑÑÐµÑÐ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359" b="7208"/>
          <a:stretch/>
        </p:blipFill>
        <p:spPr bwMode="auto">
          <a:xfrm>
            <a:off x="358770" y="1331502"/>
            <a:ext cx="2198793" cy="226091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06ED988C-51BF-4B9C-B58A-ACE4FF2057C0}"/>
              </a:ext>
            </a:extLst>
          </p:cNvPr>
          <p:cNvSpPr/>
          <p:nvPr/>
        </p:nvSpPr>
        <p:spPr>
          <a:xfrm flipH="1">
            <a:off x="3216273" y="1760522"/>
            <a:ext cx="5568952" cy="1654748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400" dirty="0">
                <a:solidFill>
                  <a:prstClr val="black"/>
                </a:solidFill>
                <a:latin typeface="Roboto Slab"/>
              </a:rPr>
              <a:t>Часть биосферы, коренным образом преобразованная людьми в технические и техногенные объекты, называется </a:t>
            </a:r>
            <a:r>
              <a:rPr lang="ru-RU" sz="2400" b="1" dirty="0">
                <a:solidFill>
                  <a:prstClr val="black"/>
                </a:solidFill>
                <a:latin typeface="Roboto Slab"/>
              </a:rPr>
              <a:t>техносферой</a:t>
            </a:r>
            <a:r>
              <a:rPr lang="ru-RU" sz="2400" dirty="0">
                <a:solidFill>
                  <a:prstClr val="black"/>
                </a:solidFill>
                <a:latin typeface="Roboto Slab"/>
              </a:rPr>
              <a:t>. </a:t>
            </a:r>
          </a:p>
        </p:txBody>
      </p:sp>
      <p:sp>
        <p:nvSpPr>
          <p:cNvPr id="23" name="Скругленный прямоугольник 10">
            <a:hlinkClick r:id="rId4" action="ppaction://hlinksldjump"/>
            <a:extLst>
              <a:ext uri="{FF2B5EF4-FFF2-40B4-BE49-F238E27FC236}">
                <a16:creationId xmlns:a16="http://schemas.microsoft.com/office/drawing/2014/main" id="{FC30C817-7DEF-40D6-8F01-EB4E6A2DB821}"/>
              </a:ext>
            </a:extLst>
          </p:cNvPr>
          <p:cNvSpPr/>
          <p:nvPr/>
        </p:nvSpPr>
        <p:spPr>
          <a:xfrm>
            <a:off x="6927056" y="4361858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</a:p>
        </p:txBody>
      </p:sp>
    </p:spTree>
    <p:extLst>
      <p:ext uri="{BB962C8B-B14F-4D97-AF65-F5344CB8AC3E}">
        <p14:creationId xmlns:p14="http://schemas.microsoft.com/office/powerpoint/2010/main" val="538185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772000" y="1035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82651" y="107151"/>
            <a:ext cx="2978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9" name="Picture 2" descr="ÐÐ°ÑÑÐ¸Ð½ÐºÐ¸ Ð¿Ð¾ Ð·Ð°Ð¿ÑÐ¾ÑÑ ÑÑÐ½Ð°Ð¼Ð¸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22"/>
          <a:stretch/>
        </p:blipFill>
        <p:spPr bwMode="auto">
          <a:xfrm>
            <a:off x="358770" y="1331502"/>
            <a:ext cx="2198793" cy="226091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06ED988C-51BF-4B9C-B58A-ACE4FF2057C0}"/>
              </a:ext>
            </a:extLst>
          </p:cNvPr>
          <p:cNvSpPr/>
          <p:nvPr/>
        </p:nvSpPr>
        <p:spPr>
          <a:xfrm flipH="1">
            <a:off x="3216273" y="1962545"/>
            <a:ext cx="5568952" cy="1233736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400" b="1" dirty="0">
                <a:solidFill>
                  <a:prstClr val="black"/>
                </a:solidFill>
                <a:latin typeface="Roboto Slab"/>
              </a:rPr>
              <a:t>Цунами</a:t>
            </a:r>
            <a:r>
              <a:rPr lang="ru-RU" sz="2400" dirty="0">
                <a:solidFill>
                  <a:prstClr val="black"/>
                </a:solidFill>
                <a:latin typeface="Roboto Slab"/>
              </a:rPr>
              <a:t> – это морские волны, возникающие при подводных </a:t>
            </a:r>
          </a:p>
          <a:p>
            <a:pPr>
              <a:lnSpc>
                <a:spcPct val="114000"/>
              </a:lnSpc>
            </a:pPr>
            <a:r>
              <a:rPr lang="ru-RU" sz="2400" dirty="0">
                <a:solidFill>
                  <a:prstClr val="black"/>
                </a:solidFill>
                <a:latin typeface="Roboto Slab"/>
              </a:rPr>
              <a:t>и прибрежных землетрясениях. </a:t>
            </a:r>
          </a:p>
        </p:txBody>
      </p:sp>
      <p:sp>
        <p:nvSpPr>
          <p:cNvPr id="23" name="Скругленный прямоугольник 10">
            <a:hlinkClick r:id="rId4" action="ppaction://hlinksldjump"/>
            <a:extLst>
              <a:ext uri="{FF2B5EF4-FFF2-40B4-BE49-F238E27FC236}">
                <a16:creationId xmlns:a16="http://schemas.microsoft.com/office/drawing/2014/main" id="{FC30C817-7DEF-40D6-8F01-EB4E6A2DB821}"/>
              </a:ext>
            </a:extLst>
          </p:cNvPr>
          <p:cNvSpPr/>
          <p:nvPr/>
        </p:nvSpPr>
        <p:spPr>
          <a:xfrm>
            <a:off x="6927056" y="4361858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</a:p>
        </p:txBody>
      </p:sp>
    </p:spTree>
    <p:extLst>
      <p:ext uri="{BB962C8B-B14F-4D97-AF65-F5344CB8AC3E}">
        <p14:creationId xmlns:p14="http://schemas.microsoft.com/office/powerpoint/2010/main" val="189915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двумя скругленными соседними углами 14">
            <a:extLst>
              <a:ext uri="{FF2B5EF4-FFF2-40B4-BE49-F238E27FC236}">
                <a16:creationId xmlns:a16="http://schemas.microsoft.com/office/drawing/2014/main" id="{B4CEA052-9B9D-426A-823B-432588BFE5A9}"/>
              </a:ext>
            </a:extLst>
          </p:cNvPr>
          <p:cNvSpPr/>
          <p:nvPr/>
        </p:nvSpPr>
        <p:spPr>
          <a:xfrm rot="10800000">
            <a:off x="2772000" y="-2429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A6293E">
              <a:alpha val="50000"/>
            </a:srgbClr>
          </a:solidFill>
          <a:ln>
            <a:noFill/>
          </a:ln>
          <a:effectLst>
            <a:outerShdw blurRad="127000" dist="127000" dir="5400000" sx="90000" sy="90000" algn="t" rotWithShape="0">
              <a:schemeClr val="accent3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A9B869E-F794-4177-8821-36F0581CA7DB}"/>
              </a:ext>
            </a:extLst>
          </p:cNvPr>
          <p:cNvSpPr/>
          <p:nvPr/>
        </p:nvSpPr>
        <p:spPr>
          <a:xfrm flipH="1">
            <a:off x="358772" y="982994"/>
            <a:ext cx="6013228" cy="1684307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b="1" dirty="0">
                <a:solidFill>
                  <a:prstClr val="black"/>
                </a:solidFill>
                <a:latin typeface="Roboto Slab"/>
              </a:rPr>
              <a:t>Назовите русского учёного-химика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, который в 1915 году вместе с технологом </a:t>
            </a:r>
            <a:r>
              <a:rPr lang="ru-RU" sz="1600" dirty="0" err="1">
                <a:solidFill>
                  <a:prstClr val="black"/>
                </a:solidFill>
                <a:latin typeface="Roboto Slab"/>
              </a:rPr>
              <a:t>Куммантом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 изобрёл первый противогаз. Учёный не стал патентовать изобретённый им противогаз, считая, что нельзя наживаться </a:t>
            </a:r>
          </a:p>
          <a:p>
            <a:pPr>
              <a:lnSpc>
                <a:spcPct val="114000"/>
              </a:lnSpc>
            </a:pPr>
            <a:r>
              <a:rPr lang="ru-RU" sz="1600" dirty="0">
                <a:solidFill>
                  <a:prstClr val="black"/>
                </a:solidFill>
                <a:latin typeface="Roboto Slab"/>
              </a:rPr>
              <a:t>на человеческих несчастьях, и Россия передала </a:t>
            </a:r>
          </a:p>
          <a:p>
            <a:pPr>
              <a:lnSpc>
                <a:spcPct val="114000"/>
              </a:lnSpc>
            </a:pPr>
            <a:r>
              <a:rPr lang="ru-RU" sz="1600" dirty="0">
                <a:solidFill>
                  <a:prstClr val="black"/>
                </a:solidFill>
                <a:latin typeface="Roboto Slab"/>
              </a:rPr>
              <a:t>союзникам право его производства.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44CEE9-178A-4805-9C12-47C6E5CEFFDA}"/>
              </a:ext>
            </a:extLst>
          </p:cNvPr>
          <p:cNvSpPr txBox="1"/>
          <p:nvPr/>
        </p:nvSpPr>
        <p:spPr>
          <a:xfrm>
            <a:off x="4032736" y="109882"/>
            <a:ext cx="12041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1"/>
                </a:solidFill>
                <a:latin typeface="Roboto Slab"/>
              </a:rPr>
              <a:t>Вопрос</a:t>
            </a:r>
          </a:p>
        </p:txBody>
      </p:sp>
      <p:pic>
        <p:nvPicPr>
          <p:cNvPr id="1026" name="Picture 2" descr="Nikolay Zelinsky 192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26" t="2365" b="26129"/>
          <a:stretch/>
        </p:blipFill>
        <p:spPr bwMode="auto">
          <a:xfrm>
            <a:off x="6371999" y="1177494"/>
            <a:ext cx="2198793" cy="2260919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2210"/>
            <a:ext cx="2032486" cy="2032486"/>
          </a:xfrm>
          <a:prstGeom prst="rect">
            <a:avLst/>
          </a:prstGeom>
        </p:spPr>
      </p:pic>
      <p:sp>
        <p:nvSpPr>
          <p:cNvPr id="13" name="Скругленный прямоугольник 10">
            <a:hlinkClick r:id="rId5" action="ppaction://hlinksldjump"/>
            <a:extLst>
              <a:ext uri="{FF2B5EF4-FFF2-40B4-BE49-F238E27FC236}">
                <a16:creationId xmlns:a16="http://schemas.microsoft.com/office/drawing/2014/main" id="{1EBBD180-3593-455D-ACD6-2BCEC5092E2B}"/>
              </a:ext>
            </a:extLst>
          </p:cNvPr>
          <p:cNvSpPr/>
          <p:nvPr/>
        </p:nvSpPr>
        <p:spPr>
          <a:xfrm>
            <a:off x="1842915" y="4285664"/>
            <a:ext cx="1858169" cy="515261"/>
          </a:xfrm>
          <a:prstGeom prst="roundRect">
            <a:avLst>
              <a:gd name="adj" fmla="val 50000"/>
            </a:avLst>
          </a:prstGeom>
          <a:solidFill>
            <a:srgbClr val="A6293E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1254641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772000" y="1035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82651" y="107151"/>
            <a:ext cx="2978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8" name="Picture 2" descr="ÐÐ°ÑÑÐ¸Ð½ÐºÐ¸ Ð¿Ð¾ Ð·Ð°Ð¿ÑÐ¾ÑÑ Ð±Ð¸Ð¾Ð»Ð¾Ð³Ð¸ÑÐµÑÐºÐ¾Ðµ Ð¾ÑÑÐ¶Ð¸Ð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91" r="16758"/>
          <a:stretch/>
        </p:blipFill>
        <p:spPr bwMode="auto">
          <a:xfrm>
            <a:off x="358769" y="1331501"/>
            <a:ext cx="2198793" cy="226091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06ED988C-51BF-4B9C-B58A-ACE4FF2057C0}"/>
              </a:ext>
            </a:extLst>
          </p:cNvPr>
          <p:cNvSpPr/>
          <p:nvPr/>
        </p:nvSpPr>
        <p:spPr>
          <a:xfrm flipH="1">
            <a:off x="3216273" y="1739256"/>
            <a:ext cx="5568952" cy="1654748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400" b="1" dirty="0">
                <a:solidFill>
                  <a:prstClr val="black"/>
                </a:solidFill>
                <a:latin typeface="Roboto Slab"/>
              </a:rPr>
              <a:t>Биологическое оружие </a:t>
            </a:r>
            <a:r>
              <a:rPr lang="ru-RU" sz="2400" dirty="0">
                <a:solidFill>
                  <a:prstClr val="black"/>
                </a:solidFill>
                <a:latin typeface="Roboto Slab"/>
              </a:rPr>
              <a:t>является оружием массового поражения </a:t>
            </a:r>
          </a:p>
          <a:p>
            <a:pPr>
              <a:lnSpc>
                <a:spcPct val="114000"/>
              </a:lnSpc>
            </a:pPr>
            <a:r>
              <a:rPr lang="ru-RU" sz="2400" dirty="0">
                <a:solidFill>
                  <a:prstClr val="black"/>
                </a:solidFill>
                <a:latin typeface="Roboto Slab"/>
              </a:rPr>
              <a:t>и запрещено согласно Женевскому протоколу 1925 года. </a:t>
            </a:r>
          </a:p>
        </p:txBody>
      </p:sp>
      <p:sp>
        <p:nvSpPr>
          <p:cNvPr id="23" name="Скругленный прямоугольник 10">
            <a:hlinkClick r:id="rId4" action="ppaction://hlinksldjump"/>
            <a:extLst>
              <a:ext uri="{FF2B5EF4-FFF2-40B4-BE49-F238E27FC236}">
                <a16:creationId xmlns:a16="http://schemas.microsoft.com/office/drawing/2014/main" id="{FC30C817-7DEF-40D6-8F01-EB4E6A2DB821}"/>
              </a:ext>
            </a:extLst>
          </p:cNvPr>
          <p:cNvSpPr/>
          <p:nvPr/>
        </p:nvSpPr>
        <p:spPr>
          <a:xfrm>
            <a:off x="6927056" y="4361858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</a:p>
        </p:txBody>
      </p:sp>
    </p:spTree>
    <p:extLst>
      <p:ext uri="{BB962C8B-B14F-4D97-AF65-F5344CB8AC3E}">
        <p14:creationId xmlns:p14="http://schemas.microsoft.com/office/powerpoint/2010/main" val="1089963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772000" y="1035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82651" y="107151"/>
            <a:ext cx="2978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9" name="Picture 2" descr="ÐÐ°ÑÑÐ¸Ð½ÐºÐ¸ Ð¿Ð¾ Ð·Ð°Ð¿ÑÐ¾ÑÑ Ð·Ð²Ð¾Ð½Ð¾Ðº Ð¿Ð¾ ÑÐµÐ»ÐµÑÐ¾Ð½Ñ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05" t="3880" r="8606" b="2963"/>
          <a:stretch/>
        </p:blipFill>
        <p:spPr bwMode="auto">
          <a:xfrm>
            <a:off x="358769" y="1331501"/>
            <a:ext cx="2198793" cy="226091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06ED988C-51BF-4B9C-B58A-ACE4FF2057C0}"/>
              </a:ext>
            </a:extLst>
          </p:cNvPr>
          <p:cNvSpPr/>
          <p:nvPr/>
        </p:nvSpPr>
        <p:spPr>
          <a:xfrm flipH="1">
            <a:off x="3216273" y="1739256"/>
            <a:ext cx="5568952" cy="1654748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400">
                <a:solidFill>
                  <a:prstClr val="black"/>
                </a:solidFill>
                <a:latin typeface="Roboto Slab"/>
              </a:rPr>
              <a:t>На территории Российской Федерации для вызова экстренных оперативных служб используется номер </a:t>
            </a:r>
            <a:r>
              <a:rPr lang="ru-RU" sz="2400" b="1">
                <a:solidFill>
                  <a:prstClr val="black"/>
                </a:solidFill>
                <a:latin typeface="Roboto Slab"/>
              </a:rPr>
              <a:t>«112»</a:t>
            </a:r>
            <a:r>
              <a:rPr lang="ru-RU" sz="2400">
                <a:solidFill>
                  <a:prstClr val="black"/>
                </a:solidFill>
                <a:latin typeface="Roboto Slab"/>
              </a:rPr>
              <a:t>. </a:t>
            </a:r>
          </a:p>
        </p:txBody>
      </p:sp>
      <p:sp>
        <p:nvSpPr>
          <p:cNvPr id="23" name="Скругленный прямоугольник 10">
            <a:hlinkClick r:id="rId4" action="ppaction://hlinksldjump"/>
            <a:extLst>
              <a:ext uri="{FF2B5EF4-FFF2-40B4-BE49-F238E27FC236}">
                <a16:creationId xmlns:a16="http://schemas.microsoft.com/office/drawing/2014/main" id="{FC30C817-7DEF-40D6-8F01-EB4E6A2DB821}"/>
              </a:ext>
            </a:extLst>
          </p:cNvPr>
          <p:cNvSpPr/>
          <p:nvPr/>
        </p:nvSpPr>
        <p:spPr>
          <a:xfrm>
            <a:off x="6927056" y="4361858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</a:p>
        </p:txBody>
      </p:sp>
    </p:spTree>
    <p:extLst>
      <p:ext uri="{BB962C8B-B14F-4D97-AF65-F5344CB8AC3E}">
        <p14:creationId xmlns:p14="http://schemas.microsoft.com/office/powerpoint/2010/main" val="2528318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772000" y="1035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82651" y="107151"/>
            <a:ext cx="2978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8" name="Picture 2" descr="ÐÐ°ÑÑÐ¸Ð½ÐºÐ¸ Ð¿Ð¾ Ð·Ð°Ð¿ÑÐ¾ÑÑ Ð¾Ð³Ð¾Ð½Ñ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68" t="4940"/>
          <a:stretch/>
        </p:blipFill>
        <p:spPr bwMode="auto">
          <a:xfrm>
            <a:off x="358768" y="1331501"/>
            <a:ext cx="2198793" cy="226091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06ED988C-51BF-4B9C-B58A-ACE4FF2057C0}"/>
              </a:ext>
            </a:extLst>
          </p:cNvPr>
          <p:cNvSpPr/>
          <p:nvPr/>
        </p:nvSpPr>
        <p:spPr>
          <a:xfrm flipH="1">
            <a:off x="3216273" y="2387845"/>
            <a:ext cx="5568952" cy="391710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400">
                <a:solidFill>
                  <a:prstClr val="black"/>
                </a:solidFill>
                <a:latin typeface="Roboto Slab"/>
              </a:rPr>
              <a:t>Ответ на загадку – </a:t>
            </a:r>
            <a:r>
              <a:rPr lang="ru-RU" sz="2400" b="1">
                <a:solidFill>
                  <a:prstClr val="black"/>
                </a:solidFill>
                <a:latin typeface="Roboto Slab"/>
              </a:rPr>
              <a:t>спичка</a:t>
            </a:r>
            <a:r>
              <a:rPr lang="ru-RU" sz="2400">
                <a:solidFill>
                  <a:prstClr val="black"/>
                </a:solidFill>
                <a:latin typeface="Roboto Slab"/>
              </a:rPr>
              <a:t>.</a:t>
            </a:r>
          </a:p>
        </p:txBody>
      </p:sp>
      <p:sp>
        <p:nvSpPr>
          <p:cNvPr id="23" name="Скругленный прямоугольник 10">
            <a:hlinkClick r:id="rId4" action="ppaction://hlinksldjump"/>
            <a:extLst>
              <a:ext uri="{FF2B5EF4-FFF2-40B4-BE49-F238E27FC236}">
                <a16:creationId xmlns:a16="http://schemas.microsoft.com/office/drawing/2014/main" id="{FC30C817-7DEF-40D6-8F01-EB4E6A2DB821}"/>
              </a:ext>
            </a:extLst>
          </p:cNvPr>
          <p:cNvSpPr/>
          <p:nvPr/>
        </p:nvSpPr>
        <p:spPr>
          <a:xfrm>
            <a:off x="6927056" y="4361858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</a:p>
        </p:txBody>
      </p:sp>
    </p:spTree>
    <p:extLst>
      <p:ext uri="{BB962C8B-B14F-4D97-AF65-F5344CB8AC3E}">
        <p14:creationId xmlns:p14="http://schemas.microsoft.com/office/powerpoint/2010/main" val="145311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772000" y="1035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127000" dist="127000" dir="5400000" sx="90000" sy="90000" algn="t" rotWithShape="0">
              <a:schemeClr val="tx1">
                <a:lumMod val="65000"/>
                <a:lumOff val="3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82651" y="107151"/>
            <a:ext cx="2978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rgbClr val="F7F6F4"/>
                </a:solidFill>
                <a:latin typeface="Roboto Slab"/>
              </a:rPr>
              <a:t>Правильный ответ</a:t>
            </a:r>
          </a:p>
        </p:txBody>
      </p:sp>
      <p:pic>
        <p:nvPicPr>
          <p:cNvPr id="9" name="Picture 2" descr="ÐÐ°ÑÑÐ¸Ð½ÐºÐ¸ Ð¿Ð¾ Ð·Ð°Ð¿ÑÐ¾ÑÑ ÐÐ±ÑÐµÐ²Ð¾Ð¹ÑÐºÐ¾Ð²Ð¾Ð¹ Ð·Ð°ÑÐ¸ÑÐ½ÑÐ¹ ÐºÐ¾Ð¼Ð¿Ð»ÐµÐºÑ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26" t="9999" r="6547" b="4320"/>
          <a:stretch/>
        </p:blipFill>
        <p:spPr bwMode="auto">
          <a:xfrm>
            <a:off x="358768" y="1331501"/>
            <a:ext cx="2198793" cy="226091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06ED988C-51BF-4B9C-B58A-ACE4FF2057C0}"/>
              </a:ext>
            </a:extLst>
          </p:cNvPr>
          <p:cNvSpPr/>
          <p:nvPr/>
        </p:nvSpPr>
        <p:spPr>
          <a:xfrm flipH="1">
            <a:off x="3216273" y="2175193"/>
            <a:ext cx="5568952" cy="81272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400">
                <a:solidFill>
                  <a:prstClr val="black"/>
                </a:solidFill>
                <a:latin typeface="Roboto Slab"/>
              </a:rPr>
              <a:t>Общевойсковой защитный комплект (ОЗК).</a:t>
            </a:r>
          </a:p>
        </p:txBody>
      </p:sp>
      <p:sp>
        <p:nvSpPr>
          <p:cNvPr id="23" name="Скругленный прямоугольник 10">
            <a:hlinkClick r:id="rId4" action="ppaction://hlinksldjump"/>
            <a:extLst>
              <a:ext uri="{FF2B5EF4-FFF2-40B4-BE49-F238E27FC236}">
                <a16:creationId xmlns:a16="http://schemas.microsoft.com/office/drawing/2014/main" id="{FC30C817-7DEF-40D6-8F01-EB4E6A2DB821}"/>
              </a:ext>
            </a:extLst>
          </p:cNvPr>
          <p:cNvSpPr/>
          <p:nvPr/>
        </p:nvSpPr>
        <p:spPr>
          <a:xfrm>
            <a:off x="6927056" y="4361858"/>
            <a:ext cx="185816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prstClr val="black">
                    <a:lumMod val="75000"/>
                    <a:lumOff val="25000"/>
                  </a:prstClr>
                </a:solidFill>
              </a:rPr>
              <a:t>Вернуться назад</a:t>
            </a:r>
          </a:p>
        </p:txBody>
      </p:sp>
    </p:spTree>
    <p:extLst>
      <p:ext uri="{BB962C8B-B14F-4D97-AF65-F5344CB8AC3E}">
        <p14:creationId xmlns:p14="http://schemas.microsoft.com/office/powerpoint/2010/main" val="3612314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двумя скругленными соседними углами 14">
            <a:extLst>
              <a:ext uri="{FF2B5EF4-FFF2-40B4-BE49-F238E27FC236}">
                <a16:creationId xmlns:a16="http://schemas.microsoft.com/office/drawing/2014/main" id="{B4CEA052-9B9D-426A-823B-432588BFE5A9}"/>
              </a:ext>
            </a:extLst>
          </p:cNvPr>
          <p:cNvSpPr/>
          <p:nvPr/>
        </p:nvSpPr>
        <p:spPr>
          <a:xfrm rot="10800000">
            <a:off x="2772000" y="-2429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A6293E">
              <a:alpha val="50000"/>
            </a:srgbClr>
          </a:solidFill>
          <a:ln>
            <a:noFill/>
          </a:ln>
          <a:effectLst>
            <a:outerShdw blurRad="127000" dist="127000" dir="5400000" sx="90000" sy="90000" algn="t" rotWithShape="0">
              <a:schemeClr val="accent3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A9B869E-F794-4177-8821-36F0581CA7DB}"/>
              </a:ext>
            </a:extLst>
          </p:cNvPr>
          <p:cNvSpPr/>
          <p:nvPr/>
        </p:nvSpPr>
        <p:spPr>
          <a:xfrm flipH="1">
            <a:off x="358772" y="982994"/>
            <a:ext cx="5565373" cy="1403589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>
                <a:solidFill>
                  <a:prstClr val="black"/>
                </a:solidFill>
                <a:latin typeface="Roboto Slab"/>
              </a:rPr>
              <a:t>Как называется </a:t>
            </a:r>
            <a:r>
              <a:rPr lang="ru-RU" sz="1600" b="1" dirty="0">
                <a:solidFill>
                  <a:prstClr val="black"/>
                </a:solidFill>
                <a:latin typeface="Roboto Slab"/>
              </a:rPr>
              <a:t>средство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, предназначенное </a:t>
            </a:r>
          </a:p>
          <a:p>
            <a:pPr>
              <a:lnSpc>
                <a:spcPct val="114000"/>
              </a:lnSpc>
            </a:pPr>
            <a:r>
              <a:rPr lang="ru-RU" sz="1600" dirty="0">
                <a:solidFill>
                  <a:prstClr val="black"/>
                </a:solidFill>
                <a:latin typeface="Roboto Slab"/>
              </a:rPr>
              <a:t>для защиты органов дыхания, глаз и кожи лица </a:t>
            </a:r>
          </a:p>
          <a:p>
            <a:pPr>
              <a:lnSpc>
                <a:spcPct val="114000"/>
              </a:lnSpc>
            </a:pPr>
            <a:r>
              <a:rPr lang="ru-RU" sz="1600" dirty="0">
                <a:solidFill>
                  <a:prstClr val="black"/>
                </a:solidFill>
                <a:latin typeface="Roboto Slab"/>
              </a:rPr>
              <a:t>от радиоактивных, отравляющих, сильнодействующих ядовитых веществ </a:t>
            </a:r>
          </a:p>
          <a:p>
            <a:pPr>
              <a:lnSpc>
                <a:spcPct val="114000"/>
              </a:lnSpc>
            </a:pPr>
            <a:r>
              <a:rPr lang="ru-RU" sz="1600" dirty="0">
                <a:solidFill>
                  <a:prstClr val="black"/>
                </a:solidFill>
                <a:latin typeface="Roboto Slab"/>
              </a:rPr>
              <a:t>и бактериальных средств?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44CEE9-178A-4805-9C12-47C6E5CEFFDA}"/>
              </a:ext>
            </a:extLst>
          </p:cNvPr>
          <p:cNvSpPr txBox="1"/>
          <p:nvPr/>
        </p:nvSpPr>
        <p:spPr>
          <a:xfrm>
            <a:off x="4032736" y="109882"/>
            <a:ext cx="12041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1"/>
                </a:solidFill>
                <a:latin typeface="Roboto Slab"/>
              </a:rPr>
              <a:t>Вопрос</a:t>
            </a:r>
          </a:p>
        </p:txBody>
      </p:sp>
      <p:pic>
        <p:nvPicPr>
          <p:cNvPr id="2050" name="Picture 2" descr="ÐÐ°ÑÑÐ¸Ð½ÐºÐ¸ Ð¿Ð¾ Ð·Ð°Ð¿ÑÐ¾ÑÑ Ð·Ð½Ð°Ðº ÑÐ°Ð´Ð¸Ð°ÑÐ¸Ð¸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02" t="24687" r="15356" b="25520"/>
          <a:stretch/>
        </p:blipFill>
        <p:spPr bwMode="auto">
          <a:xfrm>
            <a:off x="6371998" y="1177494"/>
            <a:ext cx="2198793" cy="2260919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2210"/>
            <a:ext cx="2032486" cy="2032486"/>
          </a:xfrm>
          <a:prstGeom prst="rect">
            <a:avLst/>
          </a:prstGeom>
        </p:spPr>
      </p:pic>
      <p:sp>
        <p:nvSpPr>
          <p:cNvPr id="9" name="Скругленный прямоугольник 10">
            <a:hlinkClick r:id="rId5" action="ppaction://hlinksldjump"/>
            <a:extLst>
              <a:ext uri="{FF2B5EF4-FFF2-40B4-BE49-F238E27FC236}">
                <a16:creationId xmlns:a16="http://schemas.microsoft.com/office/drawing/2014/main" id="{1EBBD180-3593-455D-ACD6-2BCEC5092E2B}"/>
              </a:ext>
            </a:extLst>
          </p:cNvPr>
          <p:cNvSpPr/>
          <p:nvPr/>
        </p:nvSpPr>
        <p:spPr>
          <a:xfrm>
            <a:off x="1842915" y="4285664"/>
            <a:ext cx="1858169" cy="515261"/>
          </a:xfrm>
          <a:prstGeom prst="roundRect">
            <a:avLst>
              <a:gd name="adj" fmla="val 50000"/>
            </a:avLst>
          </a:prstGeom>
          <a:solidFill>
            <a:srgbClr val="A6293E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402314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двумя скругленными соседними углами 14">
            <a:extLst>
              <a:ext uri="{FF2B5EF4-FFF2-40B4-BE49-F238E27FC236}">
                <a16:creationId xmlns:a16="http://schemas.microsoft.com/office/drawing/2014/main" id="{B4CEA052-9B9D-426A-823B-432588BFE5A9}"/>
              </a:ext>
            </a:extLst>
          </p:cNvPr>
          <p:cNvSpPr/>
          <p:nvPr/>
        </p:nvSpPr>
        <p:spPr>
          <a:xfrm rot="10800000">
            <a:off x="2772000" y="-2429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A6293E">
              <a:alpha val="50000"/>
            </a:srgbClr>
          </a:solidFill>
          <a:ln>
            <a:noFill/>
          </a:ln>
          <a:effectLst>
            <a:outerShdw blurRad="127000" dist="127000" dir="5400000" sx="90000" sy="90000" algn="t" rotWithShape="0">
              <a:schemeClr val="accent3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A9B869E-F794-4177-8821-36F0581CA7DB}"/>
              </a:ext>
            </a:extLst>
          </p:cNvPr>
          <p:cNvSpPr/>
          <p:nvPr/>
        </p:nvSpPr>
        <p:spPr>
          <a:xfrm flipH="1">
            <a:off x="358772" y="982994"/>
            <a:ext cx="5565373" cy="1684307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>
                <a:solidFill>
                  <a:prstClr val="black"/>
                </a:solidFill>
                <a:latin typeface="Roboto Slab"/>
              </a:rPr>
              <a:t>Назовите </a:t>
            </a:r>
            <a:r>
              <a:rPr lang="ru-RU" sz="1600" b="1" dirty="0">
                <a:solidFill>
                  <a:prstClr val="black"/>
                </a:solidFill>
                <a:latin typeface="Roboto Slab"/>
              </a:rPr>
              <a:t>города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, на которые впервые в истории человечества было сброшено ядерное оружие. Сброшенные атомные бомбы имели даже имена: «Малыш» и «Толстяк». Общее количество погибших в ходе бомбардировки людей составило </a:t>
            </a:r>
          </a:p>
          <a:p>
            <a:pPr>
              <a:lnSpc>
                <a:spcPct val="114000"/>
              </a:lnSpc>
            </a:pPr>
            <a:r>
              <a:rPr lang="ru-RU" sz="1600" dirty="0">
                <a:solidFill>
                  <a:prstClr val="black"/>
                </a:solidFill>
                <a:latin typeface="Roboto Slab"/>
              </a:rPr>
              <a:t>около 166 тысяч человек.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44CEE9-178A-4805-9C12-47C6E5CEFFDA}"/>
              </a:ext>
            </a:extLst>
          </p:cNvPr>
          <p:cNvSpPr txBox="1"/>
          <p:nvPr/>
        </p:nvSpPr>
        <p:spPr>
          <a:xfrm>
            <a:off x="4032736" y="109882"/>
            <a:ext cx="12041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1"/>
                </a:solidFill>
                <a:latin typeface="Roboto Slab"/>
              </a:rPr>
              <a:t>Вопрос</a:t>
            </a:r>
          </a:p>
        </p:txBody>
      </p:sp>
      <p:pic>
        <p:nvPicPr>
          <p:cNvPr id="7172" name="Picture 4" descr="ÐÐ°ÑÑÐ¸Ð½ÐºÐ¸ Ð¿Ð¾ Ð·Ð°Ð¿ÑÐ¾ÑÑ ÑÐ¸ÑÐ¾ÑÐ¸Ð¼Ð° Ð¸ Ð½Ð°Ð³Ð°ÑÐ°ÐºÐ¸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89" t="2165" r="15667" b="5343"/>
          <a:stretch/>
        </p:blipFill>
        <p:spPr bwMode="auto">
          <a:xfrm>
            <a:off x="6371997" y="1177493"/>
            <a:ext cx="2198793" cy="2260919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2210"/>
            <a:ext cx="2032486" cy="2032486"/>
          </a:xfrm>
          <a:prstGeom prst="rect">
            <a:avLst/>
          </a:prstGeom>
        </p:spPr>
      </p:pic>
      <p:sp>
        <p:nvSpPr>
          <p:cNvPr id="13" name="Скругленный прямоугольник 10">
            <a:hlinkClick r:id="rId5" action="ppaction://hlinksldjump"/>
            <a:extLst>
              <a:ext uri="{FF2B5EF4-FFF2-40B4-BE49-F238E27FC236}">
                <a16:creationId xmlns:a16="http://schemas.microsoft.com/office/drawing/2014/main" id="{1EBBD180-3593-455D-ACD6-2BCEC5092E2B}"/>
              </a:ext>
            </a:extLst>
          </p:cNvPr>
          <p:cNvSpPr/>
          <p:nvPr/>
        </p:nvSpPr>
        <p:spPr>
          <a:xfrm>
            <a:off x="1842915" y="4285664"/>
            <a:ext cx="1858169" cy="515261"/>
          </a:xfrm>
          <a:prstGeom prst="roundRect">
            <a:avLst>
              <a:gd name="adj" fmla="val 50000"/>
            </a:avLst>
          </a:prstGeom>
          <a:solidFill>
            <a:srgbClr val="A6293E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3742063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двумя скругленными соседними углами 14">
            <a:extLst>
              <a:ext uri="{FF2B5EF4-FFF2-40B4-BE49-F238E27FC236}">
                <a16:creationId xmlns:a16="http://schemas.microsoft.com/office/drawing/2014/main" id="{B4CEA052-9B9D-426A-823B-432588BFE5A9}"/>
              </a:ext>
            </a:extLst>
          </p:cNvPr>
          <p:cNvSpPr/>
          <p:nvPr/>
        </p:nvSpPr>
        <p:spPr>
          <a:xfrm rot="10800000">
            <a:off x="2772000" y="-2429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A6293E">
              <a:alpha val="50000"/>
            </a:srgbClr>
          </a:solidFill>
          <a:ln>
            <a:noFill/>
          </a:ln>
          <a:effectLst>
            <a:outerShdw blurRad="127000" dist="127000" dir="5400000" sx="90000" sy="90000" algn="t" rotWithShape="0">
              <a:schemeClr val="accent3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A9B869E-F794-4177-8821-36F0581CA7DB}"/>
              </a:ext>
            </a:extLst>
          </p:cNvPr>
          <p:cNvSpPr/>
          <p:nvPr/>
        </p:nvSpPr>
        <p:spPr>
          <a:xfrm flipH="1">
            <a:off x="358772" y="982994"/>
            <a:ext cx="5565373" cy="1965025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>
                <a:solidFill>
                  <a:prstClr val="black"/>
                </a:solidFill>
                <a:latin typeface="Roboto Slab"/>
              </a:rPr>
              <a:t>Как называется </a:t>
            </a:r>
            <a:r>
              <a:rPr lang="ru-RU" sz="1600" b="1" dirty="0">
                <a:solidFill>
                  <a:prstClr val="black"/>
                </a:solidFill>
                <a:latin typeface="Roboto Slab"/>
              </a:rPr>
              <a:t>сигнал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, с помощью которого городские власти сообщают населению о самых опасных и чрезвычайных ситуациях? Этот сигнал был введён в 1989 году для своевременного оповещение населения об угрозе возникновения ЧС в мирное время, техногенных аварий и природных катастроф.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44CEE9-178A-4805-9C12-47C6E5CEFFDA}"/>
              </a:ext>
            </a:extLst>
          </p:cNvPr>
          <p:cNvSpPr txBox="1"/>
          <p:nvPr/>
        </p:nvSpPr>
        <p:spPr>
          <a:xfrm>
            <a:off x="4032736" y="109882"/>
            <a:ext cx="12041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1"/>
                </a:solidFill>
                <a:latin typeface="Roboto Slab"/>
              </a:rPr>
              <a:t>Вопрос</a:t>
            </a:r>
          </a:p>
        </p:txBody>
      </p:sp>
      <p:pic>
        <p:nvPicPr>
          <p:cNvPr id="8194" name="Picture 2" descr="ÐÐ°ÑÑÐ¸Ð½ÐºÐ¸ Ð¿Ð¾ Ð·Ð°Ð¿ÑÐ¾ÑÑ ÑÐ¸Ð³Ð½Ð°Ð» Ð²Ð½Ð¸Ð¼Ð°Ð½Ð¸Ðµ Ð²ÑÐµÐ¼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7" r="35708"/>
          <a:stretch/>
        </p:blipFill>
        <p:spPr bwMode="auto">
          <a:xfrm>
            <a:off x="6371997" y="1177494"/>
            <a:ext cx="2198793" cy="226091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2210"/>
            <a:ext cx="2032486" cy="2032486"/>
          </a:xfrm>
          <a:prstGeom prst="rect">
            <a:avLst/>
          </a:prstGeom>
        </p:spPr>
      </p:pic>
      <p:sp>
        <p:nvSpPr>
          <p:cNvPr id="9" name="Скругленный прямоугольник 10">
            <a:hlinkClick r:id="rId5" action="ppaction://hlinksldjump"/>
            <a:extLst>
              <a:ext uri="{FF2B5EF4-FFF2-40B4-BE49-F238E27FC236}">
                <a16:creationId xmlns:a16="http://schemas.microsoft.com/office/drawing/2014/main" id="{1EBBD180-3593-455D-ACD6-2BCEC5092E2B}"/>
              </a:ext>
            </a:extLst>
          </p:cNvPr>
          <p:cNvSpPr/>
          <p:nvPr/>
        </p:nvSpPr>
        <p:spPr>
          <a:xfrm>
            <a:off x="1842915" y="4285664"/>
            <a:ext cx="1858169" cy="515261"/>
          </a:xfrm>
          <a:prstGeom prst="roundRect">
            <a:avLst>
              <a:gd name="adj" fmla="val 50000"/>
            </a:avLst>
          </a:prstGeom>
          <a:solidFill>
            <a:srgbClr val="A6293E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4249809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двумя скругленными соседними углами 14">
            <a:extLst>
              <a:ext uri="{FF2B5EF4-FFF2-40B4-BE49-F238E27FC236}">
                <a16:creationId xmlns:a16="http://schemas.microsoft.com/office/drawing/2014/main" id="{B4CEA052-9B9D-426A-823B-432588BFE5A9}"/>
              </a:ext>
            </a:extLst>
          </p:cNvPr>
          <p:cNvSpPr/>
          <p:nvPr/>
        </p:nvSpPr>
        <p:spPr>
          <a:xfrm rot="10800000">
            <a:off x="2772000" y="-2429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A6293E">
              <a:alpha val="50000"/>
            </a:srgbClr>
          </a:solidFill>
          <a:ln>
            <a:noFill/>
          </a:ln>
          <a:effectLst>
            <a:outerShdw blurRad="127000" dist="127000" dir="5400000" sx="90000" sy="90000" algn="t" rotWithShape="0">
              <a:schemeClr val="accent3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A9B869E-F794-4177-8821-36F0581CA7DB}"/>
              </a:ext>
            </a:extLst>
          </p:cNvPr>
          <p:cNvSpPr/>
          <p:nvPr/>
        </p:nvSpPr>
        <p:spPr>
          <a:xfrm flipH="1">
            <a:off x="358772" y="982994"/>
            <a:ext cx="5565373" cy="1965025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>
                <a:solidFill>
                  <a:prstClr val="black"/>
                </a:solidFill>
                <a:latin typeface="Roboto Slab"/>
              </a:rPr>
              <a:t>Как чаще всего называют </a:t>
            </a:r>
            <a:r>
              <a:rPr lang="ru-RU" sz="1600" b="1" dirty="0">
                <a:solidFill>
                  <a:prstClr val="black"/>
                </a:solidFill>
                <a:latin typeface="Roboto Slab"/>
              </a:rPr>
              <a:t>базовый набор вещей </a:t>
            </a:r>
          </a:p>
          <a:p>
            <a:pPr>
              <a:lnSpc>
                <a:spcPct val="114000"/>
              </a:lnSpc>
            </a:pPr>
            <a:r>
              <a:rPr lang="ru-RU" sz="1600" dirty="0">
                <a:solidFill>
                  <a:prstClr val="black"/>
                </a:solidFill>
                <a:latin typeface="Roboto Slab"/>
              </a:rPr>
              <a:t>для выживания в экстремальных условиях до прибытия спасателей? Он представляет собой укомплектованный рюкзак объёмом от 30 литров, </a:t>
            </a:r>
          </a:p>
          <a:p>
            <a:pPr>
              <a:lnSpc>
                <a:spcPct val="114000"/>
              </a:lnSpc>
            </a:pPr>
            <a:r>
              <a:rPr lang="ru-RU" sz="1600" dirty="0">
                <a:solidFill>
                  <a:prstClr val="black"/>
                </a:solidFill>
                <a:latin typeface="Roboto Slab"/>
              </a:rPr>
              <a:t>в котором находится минимальный набор одежды, предметы гигиены, медикаменты, инструменты, предметы самообороны и продукты питания.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44CEE9-178A-4805-9C12-47C6E5CEFFDA}"/>
              </a:ext>
            </a:extLst>
          </p:cNvPr>
          <p:cNvSpPr txBox="1"/>
          <p:nvPr/>
        </p:nvSpPr>
        <p:spPr>
          <a:xfrm>
            <a:off x="4032736" y="109882"/>
            <a:ext cx="12041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1"/>
                </a:solidFill>
                <a:latin typeface="Roboto Slab"/>
              </a:rPr>
              <a:t>Вопрос</a:t>
            </a:r>
          </a:p>
        </p:txBody>
      </p:sp>
      <p:pic>
        <p:nvPicPr>
          <p:cNvPr id="11266" name="Picture 2" descr="ÐÐ°ÑÑÐ¸Ð½ÐºÐ¸ Ð¿Ð¾ Ð·Ð°Ð¿ÑÐ¾ÑÑ ÑÑÐµÐ²Ð¾Ð¶Ð½ÑÐ¹ ÑÐµÐ¼Ð¾Ð´Ð°Ð½ÑÐ¸Ð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1996" y="1177494"/>
            <a:ext cx="2198793" cy="226091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2210"/>
            <a:ext cx="2032486" cy="2032486"/>
          </a:xfrm>
          <a:prstGeom prst="rect">
            <a:avLst/>
          </a:prstGeom>
        </p:spPr>
      </p:pic>
      <p:sp>
        <p:nvSpPr>
          <p:cNvPr id="9" name="Скругленный прямоугольник 10">
            <a:hlinkClick r:id="rId5" action="ppaction://hlinksldjump"/>
            <a:extLst>
              <a:ext uri="{FF2B5EF4-FFF2-40B4-BE49-F238E27FC236}">
                <a16:creationId xmlns:a16="http://schemas.microsoft.com/office/drawing/2014/main" id="{1EBBD180-3593-455D-ACD6-2BCEC5092E2B}"/>
              </a:ext>
            </a:extLst>
          </p:cNvPr>
          <p:cNvSpPr/>
          <p:nvPr/>
        </p:nvSpPr>
        <p:spPr>
          <a:xfrm>
            <a:off x="1842915" y="4285664"/>
            <a:ext cx="1858169" cy="515261"/>
          </a:xfrm>
          <a:prstGeom prst="roundRect">
            <a:avLst>
              <a:gd name="adj" fmla="val 50000"/>
            </a:avLst>
          </a:prstGeom>
          <a:solidFill>
            <a:srgbClr val="A6293E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3347510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двумя скругленными соседними углами 14">
            <a:extLst>
              <a:ext uri="{FF2B5EF4-FFF2-40B4-BE49-F238E27FC236}">
                <a16:creationId xmlns:a16="http://schemas.microsoft.com/office/drawing/2014/main" id="{B4CEA052-9B9D-426A-823B-432588BFE5A9}"/>
              </a:ext>
            </a:extLst>
          </p:cNvPr>
          <p:cNvSpPr/>
          <p:nvPr/>
        </p:nvSpPr>
        <p:spPr>
          <a:xfrm rot="10800000">
            <a:off x="2772000" y="-2429"/>
            <a:ext cx="360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A6293E">
              <a:alpha val="50000"/>
            </a:srgbClr>
          </a:solidFill>
          <a:ln>
            <a:noFill/>
          </a:ln>
          <a:effectLst>
            <a:outerShdw blurRad="127000" dist="127000" dir="5400000" sx="90000" sy="90000" algn="t" rotWithShape="0">
              <a:schemeClr val="accent3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A9B869E-F794-4177-8821-36F0581CA7DB}"/>
              </a:ext>
            </a:extLst>
          </p:cNvPr>
          <p:cNvSpPr/>
          <p:nvPr/>
        </p:nvSpPr>
        <p:spPr>
          <a:xfrm flipH="1">
            <a:off x="358772" y="982994"/>
            <a:ext cx="5565373" cy="561436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dirty="0">
                <a:solidFill>
                  <a:prstClr val="black"/>
                </a:solidFill>
                <a:latin typeface="Roboto Slab"/>
              </a:rPr>
              <a:t>Какую </a:t>
            </a:r>
            <a:r>
              <a:rPr lang="ru-RU" sz="1600" b="1" dirty="0">
                <a:solidFill>
                  <a:prstClr val="black"/>
                </a:solidFill>
                <a:latin typeface="Roboto Slab"/>
              </a:rPr>
              <a:t>должность</a:t>
            </a:r>
            <a:r>
              <a:rPr lang="ru-RU" sz="1600" dirty="0">
                <a:solidFill>
                  <a:prstClr val="black"/>
                </a:solidFill>
                <a:latin typeface="Roboto Slab"/>
              </a:rPr>
              <a:t> в государстве занимает руководитель Гражданской обороны России?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44CEE9-178A-4805-9C12-47C6E5CEFFDA}"/>
              </a:ext>
            </a:extLst>
          </p:cNvPr>
          <p:cNvSpPr txBox="1"/>
          <p:nvPr/>
        </p:nvSpPr>
        <p:spPr>
          <a:xfrm>
            <a:off x="4032736" y="109882"/>
            <a:ext cx="12041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>
                <a:solidFill>
                  <a:schemeClr val="bg1"/>
                </a:solidFill>
                <a:latin typeface="Roboto Slab"/>
              </a:rPr>
              <a:t>Вопрос</a:t>
            </a:r>
          </a:p>
        </p:txBody>
      </p:sp>
      <p:pic>
        <p:nvPicPr>
          <p:cNvPr id="14338" name="Picture 2" descr="https://upload.wikimedia.org/wikipedia/commons/thumb/a/a5/CivilDefence.svg/800px-CivilDefence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1996" y="1177494"/>
            <a:ext cx="2198793" cy="2260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2210"/>
            <a:ext cx="2032486" cy="2032486"/>
          </a:xfrm>
          <a:prstGeom prst="rect">
            <a:avLst/>
          </a:prstGeom>
        </p:spPr>
      </p:pic>
      <p:sp>
        <p:nvSpPr>
          <p:cNvPr id="9" name="Скругленный прямоугольник 10">
            <a:hlinkClick r:id="rId5" action="ppaction://hlinksldjump"/>
            <a:extLst>
              <a:ext uri="{FF2B5EF4-FFF2-40B4-BE49-F238E27FC236}">
                <a16:creationId xmlns:a16="http://schemas.microsoft.com/office/drawing/2014/main" id="{1EBBD180-3593-455D-ACD6-2BCEC5092E2B}"/>
              </a:ext>
            </a:extLst>
          </p:cNvPr>
          <p:cNvSpPr/>
          <p:nvPr/>
        </p:nvSpPr>
        <p:spPr>
          <a:xfrm>
            <a:off x="1842915" y="4285664"/>
            <a:ext cx="1858169" cy="515261"/>
          </a:xfrm>
          <a:prstGeom prst="roundRect">
            <a:avLst>
              <a:gd name="adj" fmla="val 50000"/>
            </a:avLst>
          </a:prstGeom>
          <a:solidFill>
            <a:srgbClr val="A6293E"/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1382837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videouroki_fonts2">
      <a:majorFont>
        <a:latin typeface="Roboto Slab"/>
        <a:ea typeface=""/>
        <a:cs typeface=""/>
      </a:majorFont>
      <a:minorFont>
        <a:latin typeface="Open Sans"/>
        <a:ea typeface=""/>
        <a:cs typeface="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4672</TotalTime>
  <Words>1146</Words>
  <Application>Microsoft Office PowerPoint</Application>
  <PresentationFormat>Экран (16:9)</PresentationFormat>
  <Paragraphs>201</Paragraphs>
  <Slides>43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8" baseType="lpstr">
      <vt:lpstr>Roboto Slab</vt:lpstr>
      <vt:lpstr>Arial</vt:lpstr>
      <vt:lpstr>Calibri</vt:lpstr>
      <vt:lpstr>Open Sans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user01</cp:lastModifiedBy>
  <cp:revision>495</cp:revision>
  <dcterms:created xsi:type="dcterms:W3CDTF">2016-12-06T06:09:16Z</dcterms:created>
  <dcterms:modified xsi:type="dcterms:W3CDTF">2019-09-27T05:36:46Z</dcterms:modified>
</cp:coreProperties>
</file>